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BF8AF-4924-4B7A-AA64-FA89E2F72E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0E658EF-D2B6-44D8-84B0-685871E28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1D05235-3676-455D-8068-A0F12766E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192443-9D53-432D-AF35-C54DE87B8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ADAF059-C8C9-431D-B691-4B414B277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9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9D87A4-F0C0-4929-B178-05E83F014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1736E08-024A-4E1F-A274-CC169D5225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7BBA70-5765-40FF-8EE2-5C666987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88388B0-73DC-4E1C-A70D-39C5D63CC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3C3158-1EA4-4130-9DE4-F878B9B54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02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E1D70A-2A45-41FF-BCA3-29C49ADDA2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E363F71-8044-446E-A2FE-0E054F8C6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CB63FD-2ADC-47AA-AACF-10B918B2E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FF3704-7238-4E09-898C-49FD0D9E4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493656-FE00-423D-8ECB-B2809612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5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1303AD-B0DB-487C-A2BB-649977E41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783A0B-7F0D-4116-BEF9-B21A50171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2349E2-07CB-4EF4-8958-CFE53BB2E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4AE7AAB-7710-4EA5-8CDE-827C29D3D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2772FD7-A602-4F14-A0DF-096AA6505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19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36C7BF-A0DE-44D9-A99B-CAB3BA86C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D57757-72D4-4655-B304-56544FAFD2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238C55E-992A-47E3-BE26-82DA31760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4F21C5A-518A-47F5-9347-C27115F8A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28B528-4CF9-4775-97CB-2ECAFC0F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340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B76BE-BF20-49AA-843E-1D66111B2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9F8554-3A42-4AA4-8E49-6E3B5E38B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04E6E2C-0CDA-438C-A061-302E1307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2F9D463-7BA2-4E40-A2DB-AC4056703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757A16F-5676-4EF4-B8B3-8B960A057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F0B612-E9EE-4D0E-A684-07A55590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563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45C9E-CF8D-4F2B-A75C-B2873BF49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97DEF9D-5B11-40FB-8981-DCA9880139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7807F2-9CED-4889-9AFA-46E54F30A7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B88F85-9A56-4AEC-924F-7BC85266CF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9818FFB-EF56-4AC0-BEB8-355D087E97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182230A-7411-451A-938B-7861FD871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4B3C069-2E2B-4130-BEB1-CCE1181BE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769577-79CD-40B1-89CD-1A716035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74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4AB178-9A1D-494E-92E9-D85BD2F4B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7A3AA85-F5BE-4688-8BF1-268ACCF5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09CA360-EC25-480B-8CD4-7BD00ADDB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DBFFDDA-89E8-4497-9464-98F837E5B0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053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B3A1E64-1C02-45C5-95BD-B2D3CCAEB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12D5EA7-2610-4F5A-8D5F-F3601088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9867978-DD4F-4C5D-A6A7-679EB92F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9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761317-6F5C-4F07-85AD-36EAD998E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ADF279-96E1-497B-BFF4-FF95578AA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1BB6CD-87D2-4452-9785-7653223EE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A01EBD-181E-49CF-A99A-D5DF82494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74116F2-11F5-4F3A-AEFA-A49D65CEF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802CC9-D467-4C5A-89B6-4001F255F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64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40F25D-4864-44BE-80D9-B5D56A461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567B767-9723-490E-BD2F-504A64EB14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188F47C-9120-4222-9612-F6723C9FF7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FC749E-371E-4D75-BD1D-C0A8ED4C1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C6A6BC4-D29E-476A-A644-F7EB7911C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34A4914-26A3-4570-B08C-6B06EA8ED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88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6E8357-121F-42BC-9D93-4366896F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D8B896-67F0-435F-888A-B97352E1F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BDEFA1-B045-4712-9C78-C5D698EEE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9D036-565F-433D-B894-3ADD4FC5CFDA}" type="datetimeFigureOut">
              <a:rPr lang="ru-RU" smtClean="0"/>
              <a:t>10.06.2021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611BE8E-1F12-4FDD-B954-FF6B9B6E5D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937584-8DF4-4436-9824-BB3E40E4A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DF989-0A1A-4903-AA6E-94E3001117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07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edu.gov.ru/document/5bf2a6143f8fd5e4ed9c5721bbc93364/" TargetMode="External"/><Relationship Id="rId2" Type="http://schemas.openxmlformats.org/officeDocument/2006/relationships/hyperlink" Target="https://www.uchportal.ru/docs/federalnyj-perechen-uchebnikov-na-2020-2021-uchebnyj-god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fgos.ru/LMS/wm/wm_fgos.php?id=sred" TargetMode="External"/><Relationship Id="rId3" Type="http://schemas.openxmlformats.org/officeDocument/2006/relationships/hyperlink" Target="http://informatiki.tgl.net.ru/upload/standart_obsh.doc" TargetMode="External"/><Relationship Id="rId7" Type="http://schemas.openxmlformats.org/officeDocument/2006/relationships/hyperlink" Target="https://fgos.ru/LMS/wm/wm_fgos.php?id=osnov" TargetMode="External"/><Relationship Id="rId2" Type="http://schemas.openxmlformats.org/officeDocument/2006/relationships/hyperlink" Target="https://fgos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gos.ru/LMS/wm/wm_fgos.php?id=nach" TargetMode="External"/><Relationship Id="rId5" Type="http://schemas.openxmlformats.org/officeDocument/2006/relationships/hyperlink" Target="http://informatiki.tgl.net.ru/upload/standart_profil.doc" TargetMode="External"/><Relationship Id="rId4" Type="http://schemas.openxmlformats.org/officeDocument/2006/relationships/hyperlink" Target="http://informatiki.tgl.net.ru/upload/standart_baz.do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gosreestr.ru/" TargetMode="External"/><Relationship Id="rId2" Type="http://schemas.openxmlformats.org/officeDocument/2006/relationships/hyperlink" Target="http://www.consultant.ru/document/cons_doc_LAW_14017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gosreestr.ru/registry/primernaya-osnovnaya-obrazovatelnaya-programma-srednego-obshhego-obrazovaniya/" TargetMode="External"/><Relationship Id="rId5" Type="http://schemas.openxmlformats.org/officeDocument/2006/relationships/hyperlink" Target="http://fgosreestr.ru/registry/primernaya-osnovnayaobrazovatelnaya-programma-osnovnogo-obshhego-obrazovaniya-3/" TargetMode="External"/><Relationship Id="rId4" Type="http://schemas.openxmlformats.org/officeDocument/2006/relationships/hyperlink" Target="http://fgosreestr.ru/registry/primernaya-osnovnaya-obrazovatelnaya-programma-nachalnogo-obshhego-obrazovaniya-2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ansaODCpVr52sG0Hy4GxAcXoqPp9ViwX/view" TargetMode="External"/><Relationship Id="rId2" Type="http://schemas.openxmlformats.org/officeDocument/2006/relationships/hyperlink" Target="https://drive.google.com/file/d/16BCC3Za-g_hnQZ8OMJ7ll_RrokdlJHa5/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VSydn9ChPG8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A61572-564A-4383-BAAA-A13682A291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375E93"/>
                </a:solidFill>
                <a:effectLst/>
                <a:latin typeface="Helvetica Neue"/>
              </a:rPr>
              <a:t>УМК по информатике</a:t>
            </a:r>
            <a:br>
              <a:rPr lang="ru-RU" b="0" i="0" dirty="0">
                <a:solidFill>
                  <a:srgbClr val="375E93"/>
                </a:solidFill>
                <a:effectLst/>
                <a:latin typeface="Helvetica Neue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5A875A-C46B-47C1-A20A-3C5DC5C5BA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Учебно-методический комплекс (УМК)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– это комплект документов и материалов, определяющий уровень обеспеченности дисциплины учебной, методической, справочно-библиографической и иной литературой, информационными ресурсами, контрольно-измерительными материалами и другими источниками, обеспечивающий эффективную работу учителя в соответствии с требованиями государственного образовательного стандарта и учебного плана.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443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84882A-ED83-422E-B655-56F09D5FC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EE50B5-0993-4880-B2AA-6FB14FBC7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920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DA5FE8-9D91-4D0F-87A5-4EDBB7B7B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93DF2D-F0F2-4C5F-876E-6C0891B6B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841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10714-0EA0-4BC3-B14A-5AF7301F7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Федеральный перечень учебников на 2021-2022 учебный год</a:t>
            </a:r>
            <a:br>
              <a:rPr lang="ru-RU" b="1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993DFC-7B3C-4E4A-A616-C22F708F6B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ru-RU" b="0" i="1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Аннотация: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Приказом №766 от 23 декабря 2020 года внесены изменения в федеральный перечень учебников, 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 организациями, осуществляющими образовательную деятельность, утверждённый </a:t>
            </a:r>
            <a:r>
              <a:rPr lang="ru-RU" b="0" i="0" u="sng" dirty="0">
                <a:solidFill>
                  <a:srgbClr val="12169F"/>
                </a:solidFill>
                <a:effectLst/>
                <a:latin typeface="Arial" panose="020B0604020202020204" pitchFamily="34" charset="0"/>
                <a:hlinkClick r:id="rId2"/>
              </a:rPr>
              <a:t>приказом </a:t>
            </a:r>
            <a:r>
              <a:rPr lang="ru-RU" b="0" i="0" u="sng" dirty="0" err="1">
                <a:solidFill>
                  <a:srgbClr val="12169F"/>
                </a:solidFill>
                <a:effectLst/>
                <a:latin typeface="Arial" panose="020B0604020202020204" pitchFamily="34" charset="0"/>
                <a:hlinkClick r:id="rId2"/>
              </a:rPr>
              <a:t>Минпросвещения</a:t>
            </a:r>
            <a:r>
              <a:rPr lang="ru-RU" b="0" i="0" u="sng" dirty="0">
                <a:solidFill>
                  <a:srgbClr val="12169F"/>
                </a:solidFill>
                <a:effectLst/>
                <a:latin typeface="Arial" panose="020B0604020202020204" pitchFamily="34" charset="0"/>
                <a:hlinkClick r:id="rId2"/>
              </a:rPr>
              <a:t> России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от 20 мая 2020 г. № 254»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Приказ </a:t>
            </a:r>
            <a:r>
              <a:rPr lang="ru-RU" b="0" i="0" u="sng" dirty="0">
                <a:solidFill>
                  <a:srgbClr val="12169F"/>
                </a:solidFill>
                <a:effectLst/>
                <a:latin typeface="Arial" panose="020B0604020202020204" pitchFamily="34" charset="0"/>
                <a:hlinkClick r:id="rId3"/>
              </a:rPr>
              <a:t>опубликован</a:t>
            </a:r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на официальном сайте Министерства просвещения РФ 5 марта 2021 года, зарегистрирован в Юстиции 2 марта 2021 года под рег. номером 62645.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Приказ вступает в силу с 13 марта 2021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725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9CCA62-3001-4821-A027-63B2D7EA9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B71347-6145-4C9C-A6AF-BB922BB2D2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На основе этих документов, с учетом имеющихся в конкретной школе учебников и материально-технического обеспечения, учителем разрабатывается 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Helvetica Neue"/>
              </a:rPr>
              <a:t>рабочая программа и календарно-тематическое планирование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 по преподаваемому предмету.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Если разработанная учителем рабочая программа содержит небольшие корректировки (до 10%), то следует указывать, что учитель работает в соответствии с 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Helvetica Neue"/>
              </a:rPr>
              <a:t>примерной программой, рекомендованной министерством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Если корректировок оказалось больше (до 20%), то указывается то же самое, но программу необходимо согласовать в муниципальной методической службе.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Учитель также может работать по авторским программам по предмету. Это 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Helvetica Neue"/>
              </a:rPr>
              <a:t>программы авторов учебников, имеющих гриф министерства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</a:b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Поскольку данные учебники проходили экспертизу в Федеральном экспертном совете, то их содержание соответствует образовательному стандарту по предмету. Возможно согласование программ в методической службе по требованию администрации образовательного учреждения, но оно не является обязательным.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800" b="1" i="0" dirty="0">
                <a:solidFill>
                  <a:srgbClr val="000000"/>
                </a:solidFill>
                <a:effectLst/>
                <a:latin typeface="Helvetica Neue"/>
              </a:rPr>
              <a:t>Собственную авторскую программу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 по преподаваемому курсу учитель обязан подать на экспертизу в установленном порядке, без этого её нельзя использовать в образовательном учреждении общего образования.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23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9B776A-CF7A-4027-AAAC-BEBDBF36F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Образовательные стандарты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DC3526-E8B3-4F91-9EDF-1DF5CED7A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Федеральные государственные образовательные стандарты (</a:t>
            </a:r>
            <a:r>
              <a:rPr lang="ru-RU" b="1" i="0" dirty="0">
                <a:solidFill>
                  <a:srgbClr val="0099CC"/>
                </a:solidFill>
                <a:effectLst/>
                <a:latin typeface="Helvetica Neue"/>
                <a:hlinkClick r:id="rId2"/>
              </a:rPr>
              <a:t>ФГОС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)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– это совокупность требований, обязательных при реализации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 образовательными учреждениями, имеющими государственную аккредитацию.</a:t>
            </a:r>
          </a:p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Федеральные государственные образовательные стандарты обеспечивают: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единство образовательного пространства Российской Федерации;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преемственность основных образовательных программ начального общего, основного общего, среднего (полного) общего, начального профессионального, среднего профессионального и высшего профессионального образования.</a:t>
            </a: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Каждый стандарт 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включает 3 вида требований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: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требования к структуре основных образовательных программ, в том числе требования к соотношению частей основной образовательной программы и их объёму, а также к соотношению обязательной части основной образовательной программы и части, формируемой участниками образовательного процесса;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требования к условиям реализации основных образовательных программ, в том числе кадровым, финансовым, материально-техническим и иным условиям;</a:t>
            </a:r>
          </a:p>
          <a:p>
            <a:pPr algn="l">
              <a:buFont typeface="+mj-lt"/>
              <a:buAutoNum type="arabicPeriod"/>
            </a:pP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требования к результатам освоения основных образовательных программ.</a:t>
            </a:r>
          </a:p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Федеральный государственный образовательный стандарт </a:t>
            </a:r>
            <a:r>
              <a:rPr lang="ru-RU" b="1" i="0" dirty="0">
                <a:solidFill>
                  <a:srgbClr val="800000"/>
                </a:solidFill>
                <a:effectLst/>
                <a:latin typeface="Helvetica Neue"/>
              </a:rPr>
              <a:t>первого поколения (2004 г.)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 по информатике и информационным технологиям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99CC"/>
                </a:solidFill>
                <a:effectLst/>
                <a:latin typeface="Helvetica Neue"/>
                <a:hlinkClick r:id="rId3"/>
              </a:rPr>
              <a:t>СТАНДАРТ СРЕДНЕГО ОБЩЕГО ОБРАЗОВАНИЯ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99CC"/>
                </a:solidFill>
                <a:effectLst/>
                <a:latin typeface="Helvetica Neue"/>
                <a:hlinkClick r:id="rId4"/>
              </a:rPr>
              <a:t>СТАНДАРТ СРЕДНЕГО (ПОЛНОГО) ОБЩЕГО ОБРАЗОВАНИЯ (базовый уровень)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99CC"/>
                </a:solidFill>
                <a:effectLst/>
                <a:latin typeface="Helvetica Neue"/>
                <a:hlinkClick r:id="rId5"/>
              </a:rPr>
              <a:t>СТАНДАРТ СРЕДНЕГО (ПОЛНОГО) ОБЩЕГО ОБРАЗОВАНИЯ (профильный уровень)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Федеральный государственный образовательный стандарт </a:t>
            </a:r>
            <a:r>
              <a:rPr lang="ru-RU" b="1" i="0" dirty="0">
                <a:solidFill>
                  <a:srgbClr val="800000"/>
                </a:solidFill>
                <a:effectLst/>
                <a:latin typeface="Helvetica Neue"/>
              </a:rPr>
              <a:t>второго поколения (2010 г.)</a:t>
            </a:r>
            <a:b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ФГОС начального общего образования (1 - 4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.): </a:t>
            </a:r>
            <a:r>
              <a:rPr lang="ru-RU" b="0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6"/>
              </a:rPr>
              <a:t>Приказ Минобрнауки России №373 от 06.10.2009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ФГОС основного общего образования (5 - 9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.): </a:t>
            </a:r>
            <a:r>
              <a:rPr lang="ru-RU" b="0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7"/>
              </a:rPr>
              <a:t>Приказ Минобрнауки России №1897 от 17.12.2010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ФГОС среднего общего образования (10 - 11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.): </a:t>
            </a:r>
            <a:r>
              <a:rPr lang="ru-RU" b="0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8"/>
              </a:rPr>
              <a:t>Приказ Минобрнауки России №413 от 17.05.2012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31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0A8E42-467C-473C-9061-6834461F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882F54-B89A-47D0-9422-DAAAD2CFF6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Примерные программы по информатике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/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В соответствии с частью 10 статьи 12 </a:t>
            </a:r>
            <a:r>
              <a:rPr lang="ru-RU" b="0" i="0" dirty="0">
                <a:solidFill>
                  <a:srgbClr val="0099CC"/>
                </a:solidFill>
                <a:effectLst/>
                <a:latin typeface="Helvetica Neue"/>
                <a:hlinkClick r:id="rId2"/>
              </a:rPr>
              <a:t>Федерального закона от 29 декабря 2012г. №273-ФЗ "Об образовании в РФ"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в </a:t>
            </a:r>
            <a:r>
              <a:rPr lang="ru-RU" b="1" i="0" dirty="0">
                <a:solidFill>
                  <a:srgbClr val="0099CC"/>
                </a:solidFill>
                <a:effectLst/>
                <a:latin typeface="Helvetica Neue"/>
                <a:hlinkClick r:id="rId3"/>
              </a:rPr>
              <a:t>реестр примерных основных образовательных программ (www.fgosreestr.ru) 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внесены примерные основные образовательные программы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4"/>
              </a:rPr>
              <a:t>Примерная основная образовательная программа </a:t>
            </a:r>
            <a:r>
              <a:rPr lang="ru-RU" b="1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4"/>
              </a:rPr>
              <a:t>начального </a:t>
            </a:r>
            <a:r>
              <a:rPr lang="ru-RU" b="0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4"/>
              </a:rPr>
              <a:t>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одобрена решением от 8 апреля 2015. Протокол от №1/15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5"/>
              </a:rPr>
              <a:t>Примерная основная образовательная программа </a:t>
            </a:r>
            <a:r>
              <a:rPr lang="ru-RU" b="1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5"/>
              </a:rPr>
              <a:t>основного </a:t>
            </a:r>
            <a:r>
              <a:rPr lang="ru-RU" b="0" i="0" dirty="0">
                <a:solidFill>
                  <a:srgbClr val="0099CC"/>
                </a:solidFill>
                <a:effectLst/>
                <a:latin typeface="Times New Roman" panose="02020603050405020304" pitchFamily="18" charset="0"/>
                <a:hlinkClick r:id="rId5"/>
              </a:rPr>
              <a:t>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одобрена решением от 8 апреля 2015. Протокол от №1/15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375E93"/>
                </a:solidFill>
                <a:effectLst/>
                <a:latin typeface="Times New Roman" panose="02020603050405020304" pitchFamily="18" charset="0"/>
                <a:hlinkClick r:id="rId6"/>
              </a:rPr>
              <a:t>Примерная основная образовательная программа </a:t>
            </a:r>
            <a:r>
              <a:rPr lang="ru-RU" b="1" i="0" dirty="0">
                <a:solidFill>
                  <a:srgbClr val="375E93"/>
                </a:solidFill>
                <a:effectLst/>
                <a:latin typeface="Times New Roman" panose="02020603050405020304" pitchFamily="18" charset="0"/>
                <a:hlinkClick r:id="rId6"/>
              </a:rPr>
              <a:t>среднего </a:t>
            </a:r>
            <a:r>
              <a:rPr lang="ru-RU" b="0" i="0" dirty="0">
                <a:solidFill>
                  <a:srgbClr val="375E93"/>
                </a:solidFill>
                <a:effectLst/>
                <a:latin typeface="Times New Roman" panose="02020603050405020304" pitchFamily="18" charset="0"/>
                <a:hlinkClick r:id="rId6"/>
              </a:rPr>
              <a:t>общего образования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ru-RU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одобрена решением от 12 мая 2016 года. Протокол №2/16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4495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1A1F84-B8FF-4F33-8012-94039D25E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75750FA-6659-4CBC-8447-939C910D2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Рабочая программа по информатике (создает учитель)</a:t>
            </a:r>
            <a:b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</a:b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/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Порядок разработки рабочих программ учебных предметов, внесение изменений и их корректировка определяется </a:t>
            </a:r>
            <a:r>
              <a:rPr lang="ru-RU" b="1" i="0" dirty="0">
                <a:solidFill>
                  <a:srgbClr val="FF6600"/>
                </a:solidFill>
                <a:effectLst/>
                <a:latin typeface="Helvetica Neue"/>
              </a:rPr>
              <a:t>локальным нормативным актом общеобразовательного учреждения</a:t>
            </a:r>
            <a:r>
              <a:rPr lang="ru-RU" b="1" i="0" dirty="0">
                <a:solidFill>
                  <a:srgbClr val="000000"/>
                </a:solidFill>
                <a:effectLst/>
                <a:latin typeface="Helvetica Neue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1" i="0" dirty="0">
                <a:solidFill>
                  <a:srgbClr val="0099CC"/>
                </a:solidFill>
                <a:effectLst/>
                <a:latin typeface="Helvetica Neue"/>
                <a:hlinkClick r:id="rId2"/>
              </a:rPr>
              <a:t>Методические рекомендации по составлению рабочей программы учебного предмета согласно требованиям Федерального государственного образовательного стандарта среднего общего образования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99CC"/>
                </a:solidFill>
                <a:effectLst/>
                <a:latin typeface="Helvetica Neue"/>
                <a:hlinkClick r:id="rId3"/>
              </a:rPr>
              <a:t>Алгоритм составления рабочей программы учебного предмета в соответствии с требованиями ФГОС СОО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ru-RU" b="0" i="0" dirty="0">
                <a:solidFill>
                  <a:srgbClr val="0099CC"/>
                </a:solidFill>
                <a:effectLst/>
                <a:latin typeface="Helvetica Neue"/>
                <a:hlinkClick r:id="rId4"/>
              </a:rPr>
              <a:t>Вебинар "Алгоритм разработки рабочей программы в соответствии с ФГОС СОО"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(25.03.2020)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685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65B75-AE86-4966-A27C-149631B3F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i="0" dirty="0">
                <a:solidFill>
                  <a:srgbClr val="000000"/>
                </a:solidFill>
                <a:effectLst/>
                <a:latin typeface="Helvetica Neue"/>
              </a:rPr>
              <a:t>Программы по информатике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DDF128-A64F-4951-9E2C-76A0FE7EC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7841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A2D30-22EF-4E39-A7E2-7BB5B722C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4A8AE5-39D2-479A-B78D-4DF5FEBD9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59219"/>
            <a:ext cx="10515600" cy="55177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35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 возможного распределения часов на преподавание предмета «Информатика и ИКТ» в рамках различных профилей.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 </a:t>
            </a:r>
            <a:r>
              <a:rPr lang="ru-RU" sz="1000" b="1" i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физико-математического и информационно-технологического профилей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предмет «Информатика и ИКТ» представлен как профильный общеобразовательный предмет</a:t>
            </a:r>
            <a:r>
              <a:rPr lang="ru-RU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 4 часа в неделю ежегодно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следовательно, изучается на соответствующем (профильном) уровне. Количество часов на предмет может быть </a:t>
            </a:r>
            <a:r>
              <a:rPr lang="ru-RU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увеличено 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счет регионального компонента </a:t>
            </a:r>
            <a:r>
              <a:rPr lang="ru-RU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2 часов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неделю ежегодно. А также возможно расширение за счет </a:t>
            </a:r>
            <a:r>
              <a:rPr lang="ru-RU" sz="10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элективных курсов от 1 до 5 часов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 неделю ежегодно. Такое обучение информатике и ИКТ нацелено на формирование профильных ИКТ-компетентностей как главного элемента выбранной учащимися будущей профессиональной деятельности.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Рекомендуемый перечень элективных курсов по информатике в </a:t>
            </a:r>
            <a:r>
              <a:rPr lang="ru-RU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физико-математическом профиле обучения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углубляющих </a:t>
            </a:r>
            <a:r>
              <a:rPr lang="ru-RU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профильный предмет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«Искусственный интеллект»;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«Техническое обслуживание ЭВМ»;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«Компьютерные сети и телекоммуникации»;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«Логическое программирование»; «Базы данных»;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«Проектирование информационных систем»;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«Последовательные и параллельные алгоритмы»;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«Основы объектно-ориентированного программирования»;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«Программирование Windows-приложений»;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«Программирование на Лиспе»;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«Основы автоматизированного проектирования (</a:t>
            </a:r>
            <a:r>
              <a:rPr lang="ru-RU" sz="10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Avtocad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«Компас»)»;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«Информационные системы и модели»;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«Защита информации».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Рекомендуемый перечень элективных курсов по информатике </a:t>
            </a:r>
            <a:r>
              <a:rPr lang="ru-RU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физико-математическом профиле обучения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направленных на реализацию </a:t>
            </a:r>
            <a:r>
              <a:rPr lang="ru-RU" sz="1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межпредметных связей</a:t>
            </a: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«Компьютерная математика»;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ru-RU" sz="1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«Теория алгоритмов»;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2616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93A0D8-866C-4E01-BC55-4FDB2E4F7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0C9B6A-9249-4001-AE5B-CAC58FFAC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В соответствии с одобренной Минобразования «Концепцией профильного обучения на старшей ступени общего образования» дифференциация содержания обучения в старших классах осуществляется на основе различных сочетаний курсов трех типов: </a:t>
            </a:r>
            <a:r>
              <a:rPr lang="ru-RU" sz="1800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базовых, углубленных, элективных</a:t>
            </a:r>
            <a:r>
              <a:rPr lang="ru-RU" sz="1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 Каждый из курсов этих трех типов вносит свой вклад в решение задач профильного обучения. Однако можно выделить круг задач, приоритетных для курсов каждого типа. </a:t>
            </a:r>
            <a:r>
              <a:rPr lang="ru-RU" b="0" i="0" dirty="0">
                <a:solidFill>
                  <a:srgbClr val="000000"/>
                </a:solidFill>
                <a:effectLst/>
                <a:latin typeface="Helvetica Neue"/>
              </a:rPr>
              <a:t> </a:t>
            </a:r>
          </a:p>
          <a:p>
            <a:pPr algn="l"/>
            <a:r>
              <a:rPr lang="ru-RU" sz="1800" b="0" i="0" dirty="0">
                <a:solidFill>
                  <a:srgbClr val="000000"/>
                </a:solidFill>
                <a:effectLst/>
                <a:latin typeface="Helvetica Neue"/>
              </a:rPr>
              <a:t>Базовые общеобразовательные курсы отражают обязательную для всех школьников инвариантную часть образования и направлены на завершение общеобразовательной подготовки учащихся.</a:t>
            </a:r>
            <a:endParaRPr lang="ru-RU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9098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1051</Words>
  <Application>Microsoft Office PowerPoint</Application>
  <PresentationFormat>Широкоэкранный</PresentationFormat>
  <Paragraphs>59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Helvetica Neue</vt:lpstr>
      <vt:lpstr>Symbol</vt:lpstr>
      <vt:lpstr>Times New Roman</vt:lpstr>
      <vt:lpstr>Verdana</vt:lpstr>
      <vt:lpstr>Тема Office</vt:lpstr>
      <vt:lpstr>УМК по информатике </vt:lpstr>
      <vt:lpstr>Федеральный перечень учебников на 2021-2022 учебный год </vt:lpstr>
      <vt:lpstr>Презентация PowerPoint</vt:lpstr>
      <vt:lpstr>Образовательные стандарты</vt:lpstr>
      <vt:lpstr>Презентация PowerPoint</vt:lpstr>
      <vt:lpstr>Презентация PowerPoint</vt:lpstr>
      <vt:lpstr>Программы по информатике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УМК по информатике</dc:title>
  <dc:creator>Абрамова М В</dc:creator>
  <cp:lastModifiedBy>Абрамова М В</cp:lastModifiedBy>
  <cp:revision>3</cp:revision>
  <dcterms:created xsi:type="dcterms:W3CDTF">2021-06-10T05:12:08Z</dcterms:created>
  <dcterms:modified xsi:type="dcterms:W3CDTF">2021-06-10T10:30:06Z</dcterms:modified>
</cp:coreProperties>
</file>