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7" r:id="rId4"/>
    <p:sldId id="288" r:id="rId5"/>
    <p:sldId id="270" r:id="rId6"/>
    <p:sldId id="289" r:id="rId7"/>
    <p:sldId id="290" r:id="rId8"/>
    <p:sldId id="291" r:id="rId9"/>
    <p:sldId id="292" r:id="rId10"/>
    <p:sldId id="293" r:id="rId11"/>
    <p:sldId id="299" r:id="rId12"/>
    <p:sldId id="300" r:id="rId13"/>
    <p:sldId id="301" r:id="rId14"/>
    <p:sldId id="302" r:id="rId15"/>
    <p:sldId id="294" r:id="rId16"/>
    <p:sldId id="295" r:id="rId17"/>
    <p:sldId id="279" r:id="rId18"/>
    <p:sldId id="298" r:id="rId19"/>
    <p:sldId id="296" r:id="rId20"/>
    <p:sldId id="297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184"/>
    <a:srgbClr val="FED08C"/>
    <a:srgbClr val="FAD434"/>
    <a:srgbClr val="222C8E"/>
    <a:srgbClr val="F63245"/>
    <a:srgbClr val="E5EFFB"/>
    <a:srgbClr val="E84524"/>
    <a:srgbClr val="FADEAC"/>
    <a:srgbClr val="F4BA52"/>
    <a:srgbClr val="307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>
      <p:cViewPr varScale="1">
        <p:scale>
          <a:sx n="74" d="100"/>
          <a:sy n="74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94B33-5FCF-4208-9B03-406B06F5CAC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56622B8-0556-4542-84AB-39FCB4BB722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Georgia" panose="02040502050405020303" pitchFamily="18" charset="0"/>
            </a:rPr>
            <a:t>тема</a:t>
          </a:r>
          <a:endParaRPr lang="ru-RU" sz="2400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213F1934-C66C-4736-9516-97E55F913597}" type="parTrans" cxnId="{E7CB35C3-38A4-4838-BBEE-435B34CEAD0E}">
      <dgm:prSet/>
      <dgm:spPr/>
      <dgm:t>
        <a:bodyPr/>
        <a:lstStyle/>
        <a:p>
          <a:endParaRPr lang="ru-RU"/>
        </a:p>
      </dgm:t>
    </dgm:pt>
    <dgm:pt modelId="{AD411F6C-97E0-40CD-BA71-BAE76FBE5A59}" type="sibTrans" cxnId="{E7CB35C3-38A4-4838-BBEE-435B34CEAD0E}">
      <dgm:prSet/>
      <dgm:spPr/>
      <dgm:t>
        <a:bodyPr/>
        <a:lstStyle/>
        <a:p>
          <a:endParaRPr lang="ru-RU"/>
        </a:p>
      </dgm:t>
    </dgm:pt>
    <dgm:pt modelId="{5B7EABEC-95BB-44E7-BFD9-7F2D4717F18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Georgia" panose="02040502050405020303" pitchFamily="18" charset="0"/>
            </a:rPr>
            <a:t>план</a:t>
          </a:r>
          <a:endParaRPr lang="ru-RU" sz="2400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73961839-F742-41B7-8E2F-5A34D6E83433}" type="parTrans" cxnId="{CAD35D13-F6EF-40A5-8CFE-06EBD8385F27}">
      <dgm:prSet/>
      <dgm:spPr/>
      <dgm:t>
        <a:bodyPr/>
        <a:lstStyle/>
        <a:p>
          <a:endParaRPr lang="ru-RU"/>
        </a:p>
      </dgm:t>
    </dgm:pt>
    <dgm:pt modelId="{8B7CEB2D-8211-49F0-A6BD-01AF37FF242A}" type="sibTrans" cxnId="{CAD35D13-F6EF-40A5-8CFE-06EBD8385F27}">
      <dgm:prSet/>
      <dgm:spPr/>
      <dgm:t>
        <a:bodyPr/>
        <a:lstStyle/>
        <a:p>
          <a:endParaRPr lang="ru-RU"/>
        </a:p>
      </dgm:t>
    </dgm:pt>
    <dgm:pt modelId="{B2B5EF92-E858-46DB-8A69-63CF53BFE39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Georgia" panose="02040502050405020303" pitchFamily="18" charset="0"/>
            </a:rPr>
            <a:t>макет</a:t>
          </a:r>
          <a:endParaRPr lang="ru-RU" sz="2400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5B795851-50D8-452C-96EF-5B8C4206D6BD}" type="parTrans" cxnId="{43B00797-88F3-48E9-A9BB-53EB18FF0915}">
      <dgm:prSet/>
      <dgm:spPr/>
      <dgm:t>
        <a:bodyPr/>
        <a:lstStyle/>
        <a:p>
          <a:endParaRPr lang="ru-RU"/>
        </a:p>
      </dgm:t>
    </dgm:pt>
    <dgm:pt modelId="{598D29B9-7CA4-4036-AF9A-80CE34DA61C5}" type="sibTrans" cxnId="{43B00797-88F3-48E9-A9BB-53EB18FF0915}">
      <dgm:prSet/>
      <dgm:spPr/>
      <dgm:t>
        <a:bodyPr/>
        <a:lstStyle/>
        <a:p>
          <a:endParaRPr lang="ru-RU"/>
        </a:p>
      </dgm:t>
    </dgm:pt>
    <dgm:pt modelId="{87088D11-FF81-4B20-91E0-BC18557FE4D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Georgia" panose="02040502050405020303" pitchFamily="18" charset="0"/>
            </a:rPr>
            <a:t>оформление</a:t>
          </a:r>
          <a:endParaRPr lang="ru-RU" sz="2000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E45E4392-6795-42D7-A51B-0AAD381C1DE6}" type="parTrans" cxnId="{23FB3769-F1B7-45D6-A1DF-2B95213B9507}">
      <dgm:prSet/>
      <dgm:spPr/>
      <dgm:t>
        <a:bodyPr/>
        <a:lstStyle/>
        <a:p>
          <a:endParaRPr lang="ru-RU"/>
        </a:p>
      </dgm:t>
    </dgm:pt>
    <dgm:pt modelId="{2A89059C-3B0E-4B05-8BEF-FAA3204ED84B}" type="sibTrans" cxnId="{23FB3769-F1B7-45D6-A1DF-2B95213B9507}">
      <dgm:prSet/>
      <dgm:spPr/>
      <dgm:t>
        <a:bodyPr/>
        <a:lstStyle/>
        <a:p>
          <a:endParaRPr lang="ru-RU"/>
        </a:p>
      </dgm:t>
    </dgm:pt>
    <dgm:pt modelId="{8404661E-6843-4512-819F-49C603727E3B}" type="pres">
      <dgm:prSet presAssocID="{C3794B33-5FCF-4208-9B03-406B06F5CAC6}" presName="arrowDiagram" presStyleCnt="0">
        <dgm:presLayoutVars>
          <dgm:chMax val="5"/>
          <dgm:dir/>
          <dgm:resizeHandles val="exact"/>
        </dgm:presLayoutVars>
      </dgm:prSet>
      <dgm:spPr/>
    </dgm:pt>
    <dgm:pt modelId="{876FBAA1-712F-4EDC-8D03-060C9CB98717}" type="pres">
      <dgm:prSet presAssocID="{C3794B33-5FCF-4208-9B03-406B06F5CAC6}" presName="arrow" presStyleLbl="bgShp" presStyleIdx="0" presStyleCnt="1" custLinFactNeighborX="-177" custLinFactNeighborY="373"/>
      <dgm:spPr>
        <a:gradFill flip="none" rotWithShape="0">
          <a:gsLst>
            <a:gs pos="0">
              <a:srgbClr val="F4BA52">
                <a:shade val="30000"/>
                <a:satMod val="115000"/>
              </a:srgbClr>
            </a:gs>
            <a:gs pos="50000">
              <a:srgbClr val="F4BA52">
                <a:shade val="67500"/>
                <a:satMod val="115000"/>
              </a:srgbClr>
            </a:gs>
            <a:gs pos="100000">
              <a:srgbClr val="F4BA52">
                <a:shade val="100000"/>
                <a:satMod val="115000"/>
              </a:srgbClr>
            </a:gs>
          </a:gsLst>
          <a:lin ang="18900000" scaled="1"/>
          <a:tileRect/>
        </a:gradFill>
        <a:ln w="38100">
          <a:solidFill>
            <a:srgbClr val="7030A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0501656-4838-4F80-9061-B0C807FC2E17}" type="pres">
      <dgm:prSet presAssocID="{C3794B33-5FCF-4208-9B03-406B06F5CAC6}" presName="arrowDiagram4" presStyleCnt="0"/>
      <dgm:spPr/>
    </dgm:pt>
    <dgm:pt modelId="{0E4581CF-E991-4634-8840-A5447073BD5F}" type="pres">
      <dgm:prSet presAssocID="{556622B8-0556-4542-84AB-39FCB4BB722B}" presName="bullet4a" presStyleLbl="node1" presStyleIdx="0" presStyleCnt="4" custScaleX="213562" custScaleY="210110" custLinFactNeighborX="59114" custLinFactNeighborY="-44883"/>
      <dgm:spPr>
        <a:solidFill>
          <a:srgbClr val="F63245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B7236E45-B683-4B0A-8DFD-73166E40F348}" type="pres">
      <dgm:prSet presAssocID="{556622B8-0556-4542-84AB-39FCB4BB722B}" presName="textBox4a" presStyleLbl="revTx" presStyleIdx="0" presStyleCnt="4" custLinFactNeighborX="8420" custLinFactNeighborY="8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0525E-FD3D-4EBC-9236-A76A1C9A1797}" type="pres">
      <dgm:prSet presAssocID="{5B7EABEC-95BB-44E7-BFD9-7F2D4717F183}" presName="bullet4b" presStyleLbl="node1" presStyleIdx="1" presStyleCnt="4" custScaleX="199924" custScaleY="202599" custLinFactX="-69261" custLinFactY="9168" custLinFactNeighborX="-100000" custLinFactNeighborY="100000"/>
      <dgm:spPr>
        <a:solidFill>
          <a:srgbClr val="FAD434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11066A49-79DE-446D-B1AE-F93341428816}" type="pres">
      <dgm:prSet presAssocID="{5B7EABEC-95BB-44E7-BFD9-7F2D4717F183}" presName="textBox4b" presStyleLbl="revTx" presStyleIdx="1" presStyleCnt="4" custScaleY="62712" custLinFactNeighborX="-17302" custLinFactNeighborY="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46DF-0C80-4BCA-8D11-D7901D683C33}" type="pres">
      <dgm:prSet presAssocID="{B2B5EF92-E858-46DB-8A69-63CF53BFE39E}" presName="bullet4c" presStyleLbl="node1" presStyleIdx="2" presStyleCnt="4" custScaleX="204507" custScaleY="197993" custLinFactX="-100000" custLinFactY="10787" custLinFactNeighborX="-156006" custLinFactNeighborY="100000"/>
      <dgm:spPr>
        <a:solidFill>
          <a:srgbClr val="00B050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7859EF01-C8E7-4164-A68E-BD45AF74177B}" type="pres">
      <dgm:prSet presAssocID="{B2B5EF92-E858-46DB-8A69-63CF53BFE39E}" presName="textBox4c" presStyleLbl="revTx" presStyleIdx="2" presStyleCnt="4" custScaleY="68867" custLinFactNeighborX="-44756" custLinFactNeighborY="5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48EF1-F603-4E97-A1A1-BD7F08648269}" type="pres">
      <dgm:prSet presAssocID="{87088D11-FF81-4B20-91E0-BC18557FE4D0}" presName="bullet4d" presStyleLbl="node1" presStyleIdx="3" presStyleCnt="4" custScaleX="206049" custScaleY="185523" custLinFactX="-100000" custLinFactNeighborX="-173430" custLinFactNeighborY="65614"/>
      <dgm:spPr>
        <a:solidFill>
          <a:srgbClr val="7030A0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F9739C93-EA31-4A00-82EC-9B9034A0E9D0}" type="pres">
      <dgm:prSet presAssocID="{87088D11-FF81-4B20-91E0-BC18557FE4D0}" presName="textBox4d" presStyleLbl="revTx" presStyleIdx="3" presStyleCnt="4" custScaleX="172024" custScaleY="82161" custLinFactNeighborX="-40411" custLinFactNeighborY="14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0698C-FD7F-485B-AE86-68F0004059EC}" type="presOf" srcId="{556622B8-0556-4542-84AB-39FCB4BB722B}" destId="{B7236E45-B683-4B0A-8DFD-73166E40F348}" srcOrd="0" destOrd="0" presId="urn:microsoft.com/office/officeart/2005/8/layout/arrow2"/>
    <dgm:cxn modelId="{43B00797-88F3-48E9-A9BB-53EB18FF0915}" srcId="{C3794B33-5FCF-4208-9B03-406B06F5CAC6}" destId="{B2B5EF92-E858-46DB-8A69-63CF53BFE39E}" srcOrd="2" destOrd="0" parTransId="{5B795851-50D8-452C-96EF-5B8C4206D6BD}" sibTransId="{598D29B9-7CA4-4036-AF9A-80CE34DA61C5}"/>
    <dgm:cxn modelId="{338FDB40-4255-4AE8-9D05-56A6ED8830F5}" type="presOf" srcId="{C3794B33-5FCF-4208-9B03-406B06F5CAC6}" destId="{8404661E-6843-4512-819F-49C603727E3B}" srcOrd="0" destOrd="0" presId="urn:microsoft.com/office/officeart/2005/8/layout/arrow2"/>
    <dgm:cxn modelId="{CAD35D13-F6EF-40A5-8CFE-06EBD8385F27}" srcId="{C3794B33-5FCF-4208-9B03-406B06F5CAC6}" destId="{5B7EABEC-95BB-44E7-BFD9-7F2D4717F183}" srcOrd="1" destOrd="0" parTransId="{73961839-F742-41B7-8E2F-5A34D6E83433}" sibTransId="{8B7CEB2D-8211-49F0-A6BD-01AF37FF242A}"/>
    <dgm:cxn modelId="{1D22156B-C980-41D1-9077-7DDC48A5871F}" type="presOf" srcId="{B2B5EF92-E858-46DB-8A69-63CF53BFE39E}" destId="{7859EF01-C8E7-4164-A68E-BD45AF74177B}" srcOrd="0" destOrd="0" presId="urn:microsoft.com/office/officeart/2005/8/layout/arrow2"/>
    <dgm:cxn modelId="{DA7EAF1A-AC43-4C88-9C5D-B8A0C64B3D9A}" type="presOf" srcId="{87088D11-FF81-4B20-91E0-BC18557FE4D0}" destId="{F9739C93-EA31-4A00-82EC-9B9034A0E9D0}" srcOrd="0" destOrd="0" presId="urn:microsoft.com/office/officeart/2005/8/layout/arrow2"/>
    <dgm:cxn modelId="{23FB3769-F1B7-45D6-A1DF-2B95213B9507}" srcId="{C3794B33-5FCF-4208-9B03-406B06F5CAC6}" destId="{87088D11-FF81-4B20-91E0-BC18557FE4D0}" srcOrd="3" destOrd="0" parTransId="{E45E4392-6795-42D7-A51B-0AAD381C1DE6}" sibTransId="{2A89059C-3B0E-4B05-8BEF-FAA3204ED84B}"/>
    <dgm:cxn modelId="{F751FE2B-2BB8-46B2-BC3B-83657F101D5C}" type="presOf" srcId="{5B7EABEC-95BB-44E7-BFD9-7F2D4717F183}" destId="{11066A49-79DE-446D-B1AE-F93341428816}" srcOrd="0" destOrd="0" presId="urn:microsoft.com/office/officeart/2005/8/layout/arrow2"/>
    <dgm:cxn modelId="{E7CB35C3-38A4-4838-BBEE-435B34CEAD0E}" srcId="{C3794B33-5FCF-4208-9B03-406B06F5CAC6}" destId="{556622B8-0556-4542-84AB-39FCB4BB722B}" srcOrd="0" destOrd="0" parTransId="{213F1934-C66C-4736-9516-97E55F913597}" sibTransId="{AD411F6C-97E0-40CD-BA71-BAE76FBE5A59}"/>
    <dgm:cxn modelId="{3E6F2588-B6BE-4DA8-A6C0-1E78F6AA50A3}" type="presParOf" srcId="{8404661E-6843-4512-819F-49C603727E3B}" destId="{876FBAA1-712F-4EDC-8D03-060C9CB98717}" srcOrd="0" destOrd="0" presId="urn:microsoft.com/office/officeart/2005/8/layout/arrow2"/>
    <dgm:cxn modelId="{C46D4EA8-E5AF-44A5-8F57-E0CABE32109F}" type="presParOf" srcId="{8404661E-6843-4512-819F-49C603727E3B}" destId="{C0501656-4838-4F80-9061-B0C807FC2E17}" srcOrd="1" destOrd="0" presId="urn:microsoft.com/office/officeart/2005/8/layout/arrow2"/>
    <dgm:cxn modelId="{DA24E2E3-B538-47F5-AD5E-EEC332453E06}" type="presParOf" srcId="{C0501656-4838-4F80-9061-B0C807FC2E17}" destId="{0E4581CF-E991-4634-8840-A5447073BD5F}" srcOrd="0" destOrd="0" presId="urn:microsoft.com/office/officeart/2005/8/layout/arrow2"/>
    <dgm:cxn modelId="{3347A606-B53F-4832-805E-C8001CA9A3AB}" type="presParOf" srcId="{C0501656-4838-4F80-9061-B0C807FC2E17}" destId="{B7236E45-B683-4B0A-8DFD-73166E40F348}" srcOrd="1" destOrd="0" presId="urn:microsoft.com/office/officeart/2005/8/layout/arrow2"/>
    <dgm:cxn modelId="{7E803123-D5EE-4111-86EB-0A56262BA361}" type="presParOf" srcId="{C0501656-4838-4F80-9061-B0C807FC2E17}" destId="{EE00525E-FD3D-4EBC-9236-A76A1C9A1797}" srcOrd="2" destOrd="0" presId="urn:microsoft.com/office/officeart/2005/8/layout/arrow2"/>
    <dgm:cxn modelId="{528E4804-BC35-42E6-9EDF-4FB364742F7F}" type="presParOf" srcId="{C0501656-4838-4F80-9061-B0C807FC2E17}" destId="{11066A49-79DE-446D-B1AE-F93341428816}" srcOrd="3" destOrd="0" presId="urn:microsoft.com/office/officeart/2005/8/layout/arrow2"/>
    <dgm:cxn modelId="{BCB80C46-260C-4165-9C61-6B5D2C41683F}" type="presParOf" srcId="{C0501656-4838-4F80-9061-B0C807FC2E17}" destId="{757346DF-0C80-4BCA-8D11-D7901D683C33}" srcOrd="4" destOrd="0" presId="urn:microsoft.com/office/officeart/2005/8/layout/arrow2"/>
    <dgm:cxn modelId="{59485D37-50ED-4E9C-9F53-EE831EF29DE9}" type="presParOf" srcId="{C0501656-4838-4F80-9061-B0C807FC2E17}" destId="{7859EF01-C8E7-4164-A68E-BD45AF74177B}" srcOrd="5" destOrd="0" presId="urn:microsoft.com/office/officeart/2005/8/layout/arrow2"/>
    <dgm:cxn modelId="{32330A15-DA63-40A1-AE87-B3BA7F8B5F3A}" type="presParOf" srcId="{C0501656-4838-4F80-9061-B0C807FC2E17}" destId="{67248EF1-F603-4E97-A1A1-BD7F08648269}" srcOrd="6" destOrd="0" presId="urn:microsoft.com/office/officeart/2005/8/layout/arrow2"/>
    <dgm:cxn modelId="{CD92E12A-165F-4CF5-B714-8651DE6D5E08}" type="presParOf" srcId="{C0501656-4838-4F80-9061-B0C807FC2E17}" destId="{F9739C93-EA31-4A00-82EC-9B9034A0E9D0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hyperlink" Target="http://3.bp.blogspot.com/-0qFW_Zpfzqk/VBXJ1BqiYBI/AAAAAAAAfsI/gpnRbzLiFMc/s1600/28.02.2014+0-19-58_0083.JPG" TargetMode="External"/><Relationship Id="rId18" Type="http://schemas.openxmlformats.org/officeDocument/2006/relationships/image" Target="../media/image33.jpeg"/><Relationship Id="rId3" Type="http://schemas.openxmlformats.org/officeDocument/2006/relationships/image" Target="../media/image3.jpeg"/><Relationship Id="rId21" Type="http://schemas.openxmlformats.org/officeDocument/2006/relationships/hyperlink" Target="http://4.bp.blogspot.com/-N4c2VTviqDE/VBXJy03X3gI/AAAAAAAAfrw/D1vVLLIVeXA/s1600/%D0%B7%D0%B8%D0%BC%D0%B0.jpg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30.jpeg"/><Relationship Id="rId17" Type="http://schemas.openxmlformats.org/officeDocument/2006/relationships/hyperlink" Target="http://1.bp.blogspot.com/-oM01rz7i-Yo/VBXJ1uNLbqI/AAAAAAAAfsQ/j9GsaeqYU3k/s1600/20.08.2014+9-57-02_0020.JPG" TargetMode="External"/><Relationship Id="rId2" Type="http://schemas.openxmlformats.org/officeDocument/2006/relationships/image" Target="../media/image12.png"/><Relationship Id="rId16" Type="http://schemas.openxmlformats.org/officeDocument/2006/relationships/image" Target="../media/image32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hyperlink" Target="http://4.bp.blogspot.com/-o7Y1hxG0MOw/VBXJ2wUTvFI/AAAAAAAAfsk/9Znx6jrTaks/s1600/%D0%AD%D0%BB%D0%B5%D0%BC%D0%B5%D0%BD%D1%82%D1%8B1.jpg" TargetMode="External"/><Relationship Id="rId24" Type="http://schemas.openxmlformats.org/officeDocument/2006/relationships/image" Target="../media/image36.jpeg"/><Relationship Id="rId5" Type="http://schemas.openxmlformats.org/officeDocument/2006/relationships/image" Target="../media/image25.jpeg"/><Relationship Id="rId15" Type="http://schemas.openxmlformats.org/officeDocument/2006/relationships/hyperlink" Target="http://1.bp.blogspot.com/-anvy6HcvZk8/VBXJ4CyaIMI/AAAAAAAAfsw/Rg9KGCbOX44/s1600/%D0%AD%D0%BB%D0%B5%D0%BC%D0%B5%D0%BD%D1%82%D1%8B3.jpg" TargetMode="External"/><Relationship Id="rId23" Type="http://schemas.openxmlformats.org/officeDocument/2006/relationships/hyperlink" Target="http://4.bp.blogspot.com/-bP0ilPlh3Kw/U3pIyXASomI/AAAAAAAAbhc/3XPIM_k93Xc/s1600/Worm10.jpg" TargetMode="External"/><Relationship Id="rId10" Type="http://schemas.openxmlformats.org/officeDocument/2006/relationships/image" Target="../media/image29.jpeg"/><Relationship Id="rId19" Type="http://schemas.openxmlformats.org/officeDocument/2006/relationships/hyperlink" Target="http://4.bp.blogspot.com/-pkyFGnhPrfg/VBXJ6aM3_OI/AAAAAAAAftA/qqm5LrAXzjs/s1600/%D0%AD%D0%BB%D0%B5%D0%BC%D0%B5%D0%BD%D1%82%D1%8B5.jpg" TargetMode="External"/><Relationship Id="rId4" Type="http://schemas.openxmlformats.org/officeDocument/2006/relationships/image" Target="../media/image24.jpeg"/><Relationship Id="rId9" Type="http://schemas.openxmlformats.org/officeDocument/2006/relationships/hyperlink" Target="http://4.bp.blogspot.com/-vDuC-jyRRfc/VBXKtt141AI/AAAAAAAAftQ/qTMX2dXqVf0/s1600/%D0%AD%D0%BB%D0%B5%D0%BC%D0%B5%D0%BD%D1%82%D1%8B-001.jpg" TargetMode="External"/><Relationship Id="rId14" Type="http://schemas.openxmlformats.org/officeDocument/2006/relationships/image" Target="../media/image31.jpeg"/><Relationship Id="rId22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microsoft.com/office/2007/relationships/hdphoto" Target="../media/hdphoto1.wdp"/><Relationship Id="rId18" Type="http://schemas.openxmlformats.org/officeDocument/2006/relationships/image" Target="../media/image54.jpeg"/><Relationship Id="rId3" Type="http://schemas.openxmlformats.org/officeDocument/2006/relationships/image" Target="../media/image3.jpeg"/><Relationship Id="rId21" Type="http://schemas.microsoft.com/office/2007/relationships/hdphoto" Target="../media/hdphoto4.wdp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17" Type="http://schemas.microsoft.com/office/2007/relationships/hdphoto" Target="../media/hdphoto3.wdp"/><Relationship Id="rId2" Type="http://schemas.openxmlformats.org/officeDocument/2006/relationships/image" Target="../media/image12.png"/><Relationship Id="rId16" Type="http://schemas.openxmlformats.org/officeDocument/2006/relationships/image" Target="../media/image53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24" Type="http://schemas.openxmlformats.org/officeDocument/2006/relationships/image" Target="../media/image58.jpeg"/><Relationship Id="rId5" Type="http://schemas.openxmlformats.org/officeDocument/2006/relationships/image" Target="../media/image44.jpeg"/><Relationship Id="rId15" Type="http://schemas.microsoft.com/office/2007/relationships/hdphoto" Target="../media/hdphoto2.wdp"/><Relationship Id="rId23" Type="http://schemas.microsoft.com/office/2007/relationships/hdphoto" Target="../media/hdphoto5.wdp"/><Relationship Id="rId10" Type="http://schemas.openxmlformats.org/officeDocument/2006/relationships/image" Target="../media/image49.png"/><Relationship Id="rId19" Type="http://schemas.openxmlformats.org/officeDocument/2006/relationships/image" Target="../media/image55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2.png"/><Relationship Id="rId22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3.jpeg"/><Relationship Id="rId7" Type="http://schemas.openxmlformats.org/officeDocument/2006/relationships/image" Target="../media/image6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60.png"/><Relationship Id="rId4" Type="http://schemas.openxmlformats.org/officeDocument/2006/relationships/image" Target="../media/image59.jpeg"/><Relationship Id="rId9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microsoft.com/office/2007/relationships/hdphoto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895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t="14247" r="8110" b="11672"/>
          <a:stretch/>
        </p:blipFill>
        <p:spPr>
          <a:xfrm>
            <a:off x="1691680" y="4008338"/>
            <a:ext cx="2627290" cy="22048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139952" y="5038913"/>
            <a:ext cx="4740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Подготовили: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учителя начальных классов</a:t>
            </a:r>
            <a:endParaRPr lang="ru-RU" sz="1400" dirty="0" smtClean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Галкина Г. 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А</a:t>
            </a:r>
            <a:r>
              <a:rPr lang="ru-RU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.,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Степанова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Т.А.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3875" y="1340768"/>
            <a:ext cx="65008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Использование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lapbook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в практике работы по организации проектной деятельности в начальной школе»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10901"/>
            <a:ext cx="77415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203184"/>
                </a:solidFill>
                <a:latin typeface="Georgia" panose="02040502050405020303" pitchFamily="18" charset="0"/>
              </a:rPr>
              <a:t>государственное бюджетное  общеобразовательное учреждение Самарской области гимназия имени Заслуженного учителя Российской Федерации Сергея Васильевича </a:t>
            </a:r>
            <a:r>
              <a:rPr lang="ru-RU" sz="1100" b="1" dirty="0" err="1">
                <a:solidFill>
                  <a:srgbClr val="203184"/>
                </a:solidFill>
                <a:latin typeface="Georgia" panose="02040502050405020303" pitchFamily="18" charset="0"/>
              </a:rPr>
              <a:t>Байменова</a:t>
            </a:r>
            <a:r>
              <a:rPr lang="ru-RU" sz="1100" b="1" dirty="0">
                <a:solidFill>
                  <a:srgbClr val="203184"/>
                </a:solidFill>
                <a:latin typeface="Georgia" panose="02040502050405020303" pitchFamily="18" charset="0"/>
              </a:rPr>
              <a:t> </a:t>
            </a:r>
            <a:endParaRPr lang="ru-RU" sz="1100" b="1" dirty="0" smtClean="0">
              <a:solidFill>
                <a:srgbClr val="203184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203184"/>
                </a:solidFill>
                <a:latin typeface="Georgia" panose="02040502050405020303" pitchFamily="18" charset="0"/>
              </a:rPr>
              <a:t>города </a:t>
            </a:r>
            <a:r>
              <a:rPr lang="ru-RU" sz="1100" b="1" dirty="0">
                <a:solidFill>
                  <a:srgbClr val="203184"/>
                </a:solidFill>
                <a:latin typeface="Georgia" panose="02040502050405020303" pitchFamily="18" charset="0"/>
              </a:rPr>
              <a:t>Похвистнево городского округа Похвистнево Самарской области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285984" y="571456"/>
            <a:ext cx="6429420" cy="62865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4678" y="642918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            </a:t>
            </a:r>
          </a:p>
          <a:p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    </a:t>
            </a:r>
            <a:r>
              <a:rPr lang="ru-RU" sz="6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План.</a:t>
            </a:r>
          </a:p>
          <a:p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429520" y="5715016"/>
            <a:ext cx="1357322" cy="94268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642918"/>
            <a:ext cx="1691941" cy="1905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723127" y="2397948"/>
            <a:ext cx="5943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полностью раскрыть тему, необходим  подробный план  того, что должен включать в себя </a:t>
            </a:r>
            <a:r>
              <a:rPr lang="ru-RU" sz="2800" b="1" dirty="0" err="1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357422" y="570054"/>
            <a:ext cx="6429420" cy="62865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429520" y="5715016"/>
            <a:ext cx="1357322" cy="94268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2843808" y="764704"/>
            <a:ext cx="5656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План </a:t>
            </a:r>
            <a:r>
              <a:rPr lang="ru-RU" sz="2400" b="1" dirty="0" err="1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лэпбука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«Зубы». 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1.Игра «Для моих зубов: хорошо или плохо».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2.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Строение зуба.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3.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Виды зубов.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4. Карточки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«Самые, самые!»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5.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Опыты.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6.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Сказки о зубах.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7.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Книжка-раскладушка «Как правильно заботиться о зубах».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8.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Раскладушка 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загадками.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9.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Игра «Найди пару».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10. У кого сколько зубов».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11.Кармашек с карточками» 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12.Интересные факты о зубах».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13. Инструменты стоматолога.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 descr="C:\Users\1\AppData\Local\Microsoft\Windows\Temporary Internet Files\Content.Word\SAM_6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437" y="3573016"/>
            <a:ext cx="1944216" cy="1769044"/>
          </a:xfrm>
          <a:prstGeom prst="rect">
            <a:avLst/>
          </a:prstGeom>
          <a:noFill/>
          <a:ln w="85725" cmpd="sng">
            <a:solidFill>
              <a:srgbClr val="FFC000"/>
            </a:solidFill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873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" y="19165"/>
            <a:ext cx="9024315" cy="685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357422" y="570054"/>
            <a:ext cx="6429420" cy="62865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429520" y="5715016"/>
            <a:ext cx="1357322" cy="94268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3203848" y="764704"/>
            <a:ext cx="5296496" cy="325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lang="ru-RU" sz="2400" b="1" dirty="0" err="1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лэпбука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Times New Roman" panose="02020603050405020304" pitchFamily="18" charset="0"/>
              </a:rPr>
              <a:t>«Чашка чая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Из истории чая.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Виды чая.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Пословицы и поговорки о чае.</a:t>
            </a: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Загадки о чае.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Витамины.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Бабушкины рецепты.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Церемония чаепития.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 descr="C:\Users\Frontime\Desktop\Новая папка (5)\DSC_025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9" t="30967" r="2971" b="4653"/>
          <a:stretch/>
        </p:blipFill>
        <p:spPr bwMode="auto">
          <a:xfrm>
            <a:off x="3879458" y="4098510"/>
            <a:ext cx="2508463" cy="1944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07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357422" y="559183"/>
            <a:ext cx="6429420" cy="62865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429520" y="5715016"/>
            <a:ext cx="1357322" cy="94268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3203848" y="764704"/>
            <a:ext cx="5296496" cy="4297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lang="ru-RU" sz="2400" b="1" dirty="0" err="1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лэпбука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Times New Roman" panose="02020603050405020304" pitchFamily="18" charset="0"/>
              </a:rPr>
              <a:t> «Морские ракушки».</a:t>
            </a:r>
          </a:p>
          <a:p>
            <a:pPr algn="ctr"/>
            <a:endParaRPr lang="ru-RU" sz="1000" dirty="0">
              <a:solidFill>
                <a:srgbClr val="FF0000"/>
              </a:solidFill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О </a:t>
            </a:r>
            <a:r>
              <a:rPr lang="ru-RU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ракушках.</a:t>
            </a:r>
            <a:endParaRPr lang="ru-RU" b="1" dirty="0">
              <a:solidFill>
                <a:srgbClr val="203184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Виды ракушек.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Ракушка - символ богатства и удачи.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Использование раковин.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Изготовление сувениров из ракушек.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Моя коллекция сувениров из ракушек.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Думай, смекай, разгадывай.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Ребусы.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Стихи</a:t>
            </a:r>
            <a:r>
              <a:rPr lang="ru-RU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/>
                <a:cs typeface="Times New Roman"/>
              </a:rPr>
              <a:t>.</a:t>
            </a:r>
            <a:endParaRPr lang="ru-RU" sz="11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C:\Users\User_2\Desktop\image-0-02-05-e4ef794b94fb58c0574f8b5129d67db27b609ebb96942b09b060389ca1845c0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7245">
            <a:off x="4818607" y="4528771"/>
            <a:ext cx="2315519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81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357422" y="559183"/>
            <a:ext cx="6429420" cy="62865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429520" y="5715016"/>
            <a:ext cx="1357322" cy="94268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2915816" y="764704"/>
            <a:ext cx="587102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lang="ru-RU" sz="2400" b="1" dirty="0" err="1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лэпбука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Times New Roman" panose="02020603050405020304" pitchFamily="18" charset="0"/>
              </a:rPr>
              <a:t> «Математика вокруг нас».</a:t>
            </a:r>
          </a:p>
          <a:p>
            <a:pPr algn="ctr"/>
            <a:endParaRPr lang="ru-RU" sz="1000" dirty="0">
              <a:solidFill>
                <a:srgbClr val="FF0000"/>
              </a:solidFill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Домик цифр.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История возникновения цифр.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На что похожи цифры.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Стихи про цифры.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Цифры в пословицах и поговорках.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Цифры в названиях сказок и книг.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Игра «Собери и посчитай».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Количественный счёт.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Фигуры из счётных палочек.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Рисуем по цифрам.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Логические игры: </a:t>
            </a:r>
          </a:p>
          <a:p>
            <a:r>
              <a:rPr lang="ru-RU" sz="1600" b="1" dirty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  «Волшебный круг», </a:t>
            </a:r>
          </a:p>
          <a:p>
            <a:r>
              <a:rPr lang="ru-RU" sz="1600" b="1" dirty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  «</a:t>
            </a:r>
            <a:r>
              <a:rPr lang="ru-RU" sz="1600" b="1" dirty="0" err="1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Колумбово</a:t>
            </a: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яйцо», </a:t>
            </a:r>
          </a:p>
          <a:p>
            <a:r>
              <a:rPr lang="ru-RU" sz="1600" b="1" dirty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  «Вьетнамская игра», </a:t>
            </a:r>
          </a:p>
          <a:p>
            <a:r>
              <a:rPr lang="ru-RU" sz="1600" b="1" dirty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  «Монгольская игра», </a:t>
            </a:r>
          </a:p>
          <a:p>
            <a:r>
              <a:rPr lang="ru-RU" sz="1600" b="1" dirty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   «</a:t>
            </a:r>
            <a:r>
              <a:rPr lang="ru-RU" sz="1600" b="1" dirty="0" err="1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Танграм</a:t>
            </a:r>
            <a:r>
              <a:rPr lang="ru-RU" b="1" dirty="0" smtClean="0">
                <a:solidFill>
                  <a:srgbClr val="203184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98" y="4365104"/>
            <a:ext cx="2448272" cy="1060106"/>
          </a:xfrm>
          <a:prstGeom prst="rect">
            <a:avLst/>
          </a:prstGeom>
          <a:ln w="381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" y="83655"/>
            <a:ext cx="9127859" cy="6858000"/>
          </a:xfrm>
          <a:prstGeom prst="rect">
            <a:avLst/>
          </a:prstGeom>
        </p:spPr>
      </p:pic>
      <p:sp>
        <p:nvSpPr>
          <p:cNvPr id="5" name="Блок-схема: внутренняя память 3"/>
          <p:cNvSpPr/>
          <p:nvPr/>
        </p:nvSpPr>
        <p:spPr>
          <a:xfrm>
            <a:off x="172952" y="214290"/>
            <a:ext cx="8471014" cy="52864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582" y="1517"/>
                </a:lnTo>
                <a:lnTo>
                  <a:pt x="10658" y="1380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786050" y="500042"/>
            <a:ext cx="352192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Макет </a:t>
            </a:r>
            <a:r>
              <a:rPr lang="ru-RU" sz="28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лэпбука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4008556" y="5513438"/>
            <a:ext cx="1883166" cy="130788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8" name="Рисунок 7" descr="C:\Users\1\AppData\Local\Microsoft\Windows\Temporary Internet Files\Content.Word\img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790" y="1046406"/>
            <a:ext cx="5881570" cy="432681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21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91" y="-16106"/>
            <a:ext cx="9127859" cy="6858000"/>
          </a:xfrm>
          <a:prstGeom prst="rect">
            <a:avLst/>
          </a:prstGeom>
        </p:spPr>
      </p:pic>
      <p:sp>
        <p:nvSpPr>
          <p:cNvPr id="4" name="Блок-схема: внутренняя память 3"/>
          <p:cNvSpPr/>
          <p:nvPr/>
        </p:nvSpPr>
        <p:spPr>
          <a:xfrm>
            <a:off x="142844" y="387840"/>
            <a:ext cx="8437647" cy="432922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49 w 10658"/>
              <a:gd name="connsiteY3" fmla="*/ 2048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549" y="2048"/>
                </a:lnTo>
                <a:lnTo>
                  <a:pt x="10658" y="1380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479681" y="4826350"/>
            <a:ext cx="1507846" cy="111823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4783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Макет </a:t>
            </a:r>
            <a:r>
              <a:rPr lang="ru-RU" sz="2800" b="1" i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лэпбука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366" y="1510342"/>
            <a:ext cx="26343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кармашки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конверы</a:t>
            </a:r>
            <a:endParaRPr lang="ru-RU" sz="1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книжки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ращающиеся круги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блокноты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л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ист, сложенный несколько раз</a:t>
            </a:r>
          </a:p>
          <a:p>
            <a:endParaRPr lang="ru-RU" dirty="0"/>
          </a:p>
        </p:txBody>
      </p:sp>
      <p:pic>
        <p:nvPicPr>
          <p:cNvPr id="18" name="Рисунок 17" descr="C:\Users\домашний\Pictures\ЛЭПБУК\428084028c3d3ab4481f222bdecb0f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214422"/>
            <a:ext cx="857256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C:\Users\домашний\Pictures\ЛЭПБУК\52347111efe7e50c6e14d0261f8ad8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100">
            <a:off x="4863714" y="1265421"/>
            <a:ext cx="776745" cy="898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C:\Users\домашний\Pictures\ЛЭПБУК\d76088c5968409f7dcba9407ae3d291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16">
            <a:off x="5804557" y="1219347"/>
            <a:ext cx="777599" cy="990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 descr="C:\Users\домашний\Pictures\ЛЭПБУК\a247e70c2f805494f7b7acc59109ce0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093">
            <a:off x="5374534" y="2004505"/>
            <a:ext cx="808923" cy="98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C:\Users\домашний\Pictures\ЛЭПБУК\fd08b2b9f900984e982df57c6f90054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378">
            <a:off x="4351343" y="2135598"/>
            <a:ext cx="788021" cy="915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 descr="элементы лэпбука - конвертики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212">
            <a:off x="6826593" y="1000107"/>
            <a:ext cx="1214446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элементы лэпбука - конверты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1747">
            <a:off x="6970172" y="2285992"/>
            <a:ext cx="1285884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элементы лепбука - книжка-гармошка">
            <a:hlinkClick r:id="rId13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643314"/>
            <a:ext cx="1643074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элементы лэпбука - мини-книжки">
            <a:hlinkClick r:id="rId15"/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537">
            <a:off x="3379133" y="2928934"/>
            <a:ext cx="1071570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элементы лэпбука - блокнотик">
            <a:hlinkClick r:id="rId17"/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392">
            <a:off x="4494966" y="3139350"/>
            <a:ext cx="928694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элементы лэпбука">
            <a:hlinkClick r:id="rId19"/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13" y="2999033"/>
            <a:ext cx="1357322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элементы лэпбука">
            <a:hlinkClick r:id="rId21"/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2750">
            <a:off x="3127442" y="1555109"/>
            <a:ext cx="871048" cy="117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элементы лэпбука - свернутый лист">
            <a:hlinkClick r:id="rId23"/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49" y="3857628"/>
            <a:ext cx="1500198" cy="785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2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27859" cy="6858000"/>
          </a:xfrm>
          <a:prstGeom prst="rect">
            <a:avLst/>
          </a:prstGeom>
        </p:spPr>
      </p:pic>
      <p:sp>
        <p:nvSpPr>
          <p:cNvPr id="5" name="Блок-схема: внутренняя память 3"/>
          <p:cNvSpPr/>
          <p:nvPr/>
        </p:nvSpPr>
        <p:spPr>
          <a:xfrm>
            <a:off x="221926" y="409242"/>
            <a:ext cx="8285248" cy="502919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684 w 10658"/>
              <a:gd name="connsiteY3" fmla="*/ 196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684 w 10658"/>
              <a:gd name="connsiteY3" fmla="*/ 1967 h 10195"/>
              <a:gd name="connsiteX4" fmla="*/ 10641 w 10658"/>
              <a:gd name="connsiteY4" fmla="*/ 1605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684" y="1967"/>
                </a:lnTo>
                <a:lnTo>
                  <a:pt x="10641" y="1605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0" y="2809118"/>
            <a:ext cx="2159034" cy="1916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98" y="2728136"/>
            <a:ext cx="2235098" cy="1795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4058922" y="5508801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1214414" y="500042"/>
            <a:ext cx="6381922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i="1" dirty="0" smtClean="0">
                <a:ln/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</a:t>
            </a:r>
            <a:endParaRPr lang="ru-RU" sz="2400" b="1" i="1" dirty="0" smtClean="0">
              <a:ln/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  <a:p>
            <a:endParaRPr lang="ru-RU" sz="1400" b="1" dirty="0">
              <a:ln/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solidFill>
                  <a:srgbClr val="222C8E"/>
                </a:solidFill>
                <a:latin typeface="Georgia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solidFill>
                  <a:srgbClr val="222C8E"/>
                </a:solidFill>
                <a:latin typeface="Georgia" pitchFamily="18" charset="0"/>
                <a:cs typeface="Times New Roman" pitchFamily="18" charset="0"/>
              </a:rPr>
              <a:t>артонная папка основа;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222C8E"/>
                </a:solidFill>
                <a:latin typeface="Georgia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rgbClr val="222C8E"/>
                </a:solidFill>
                <a:latin typeface="Georgia" pitchFamily="18" charset="0"/>
                <a:cs typeface="Times New Roman" pitchFamily="18" charset="0"/>
              </a:rPr>
              <a:t>бычная и цветная бумага;</a:t>
            </a:r>
            <a:endParaRPr lang="ru-RU" sz="1400" b="1" dirty="0">
              <a:ln/>
              <a:solidFill>
                <a:srgbClr val="222C8E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22C8E"/>
                </a:solidFill>
                <a:latin typeface="Georgia" panose="02040502050405020303" pitchFamily="18" charset="0"/>
              </a:rPr>
              <a:t> ножницы,</a:t>
            </a:r>
            <a:r>
              <a:rPr lang="ru-RU" sz="1400" b="1" dirty="0" smtClean="0">
                <a:solidFill>
                  <a:srgbClr val="222C8E"/>
                </a:solidFill>
                <a:latin typeface="Georgia" pitchFamily="18" charset="0"/>
                <a:cs typeface="Times New Roman" pitchFamily="18" charset="0"/>
              </a:rPr>
              <a:t> степплер, скотч (обычный или двойной);</a:t>
            </a:r>
            <a:endParaRPr lang="ru-RU" sz="1400" b="1" dirty="0">
              <a:ln/>
              <a:solidFill>
                <a:srgbClr val="222C8E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n/>
                <a:solidFill>
                  <a:srgbClr val="222C8E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solidFill>
                  <a:srgbClr val="222C8E"/>
                </a:solidFill>
                <a:latin typeface="Georgia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solidFill>
                  <a:srgbClr val="222C8E"/>
                </a:solidFill>
                <a:latin typeface="Georgia" pitchFamily="18" charset="0"/>
                <a:cs typeface="Times New Roman" pitchFamily="18" charset="0"/>
              </a:rPr>
              <a:t>лей-карандаш или ПВА;</a:t>
            </a:r>
            <a:endParaRPr lang="ru-RU" sz="1400" b="1" dirty="0">
              <a:ln/>
              <a:solidFill>
                <a:srgbClr val="222C8E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22C8E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ln/>
                <a:solidFill>
                  <a:srgbClr val="222C8E"/>
                </a:solidFill>
                <a:latin typeface="Georgia" panose="02040502050405020303" pitchFamily="18" charset="0"/>
              </a:rPr>
              <a:t>цветные карандаши, фломастеры, </a:t>
            </a:r>
            <a:r>
              <a:rPr lang="ru-RU" sz="1400" b="1" dirty="0" smtClean="0">
                <a:ln/>
                <a:solidFill>
                  <a:srgbClr val="222C8E"/>
                </a:solidFill>
                <a:latin typeface="Georgia" panose="02040502050405020303" pitchFamily="18" charset="0"/>
              </a:rPr>
              <a:t>разноцветные ручки;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222C8E"/>
                </a:solidFill>
                <a:latin typeface="Georgia" pitchFamily="18" charset="0"/>
                <a:cs typeface="Times New Roman" pitchFamily="18" charset="0"/>
              </a:rPr>
              <a:t>н</a:t>
            </a:r>
            <a:r>
              <a:rPr lang="ru-RU" sz="1400" b="1" dirty="0" smtClean="0">
                <a:solidFill>
                  <a:srgbClr val="222C8E"/>
                </a:solidFill>
                <a:latin typeface="Georgia" pitchFamily="18" charset="0"/>
                <a:cs typeface="Times New Roman" pitchFamily="18" charset="0"/>
              </a:rPr>
              <a:t>итки, ленточки</a:t>
            </a:r>
            <a:r>
              <a:rPr lang="ru-RU" sz="1400" b="1" dirty="0">
                <a:solidFill>
                  <a:srgbClr val="222C8E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1400" b="1" dirty="0">
              <a:ln/>
              <a:solidFill>
                <a:srgbClr val="222C8E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0733" y="621643"/>
            <a:ext cx="449674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Оформление  </a:t>
            </a:r>
            <a:r>
              <a:rPr lang="ru-RU" sz="28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лэпбука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2531" name="Picture 3" descr="E:\презентации брать\Новая папка\SAM_59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01" y="3441700"/>
            <a:ext cx="2304256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27859" cy="6858000"/>
          </a:xfrm>
          <a:prstGeom prst="rect">
            <a:avLst/>
          </a:prstGeom>
        </p:spPr>
      </p:pic>
      <p:sp>
        <p:nvSpPr>
          <p:cNvPr id="5" name="Блок-схема: внутренняя память 3"/>
          <p:cNvSpPr/>
          <p:nvPr/>
        </p:nvSpPr>
        <p:spPr>
          <a:xfrm>
            <a:off x="221926" y="409242"/>
            <a:ext cx="8285248" cy="502919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684 w 10658"/>
              <a:gd name="connsiteY3" fmla="*/ 196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684 w 10658"/>
              <a:gd name="connsiteY3" fmla="*/ 1967 h 10195"/>
              <a:gd name="connsiteX4" fmla="*/ 10641 w 10658"/>
              <a:gd name="connsiteY4" fmla="*/ 1605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684" y="1967"/>
                </a:lnTo>
                <a:lnTo>
                  <a:pt x="10641" y="1605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4058922" y="5508801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1214414" y="500042"/>
            <a:ext cx="638192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i="1" dirty="0" smtClean="0">
                <a:ln/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</a:t>
            </a:r>
            <a:endParaRPr lang="ru-RU" sz="2400" b="1" i="1" dirty="0" smtClean="0">
              <a:ln/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  <a:p>
            <a:endParaRPr lang="ru-RU" sz="1400" b="1" dirty="0">
              <a:ln/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1400" b="1" dirty="0">
              <a:ln/>
              <a:solidFill>
                <a:srgbClr val="222C8E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0733" y="621643"/>
            <a:ext cx="449674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Оформление  </a:t>
            </a:r>
            <a:r>
              <a:rPr lang="ru-RU" sz="28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лэпбука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1" name="Рисунок 10" descr="Базовый вариант основы для лэпбука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30" y="1542716"/>
            <a:ext cx="5238750" cy="13811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2" name="Рисунок 11" descr="Базовый вариант основы с расширениям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8" y="3140968"/>
            <a:ext cx="3483471" cy="1825625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Сдвоенный базовый вариант основы для лэпбука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51" y="3159818"/>
            <a:ext cx="3401697" cy="185375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57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968" y="-293713"/>
            <a:ext cx="9127859" cy="6858000"/>
          </a:xfrm>
          <a:prstGeom prst="rect">
            <a:avLst/>
          </a:prstGeom>
        </p:spPr>
      </p:pic>
      <p:sp>
        <p:nvSpPr>
          <p:cNvPr id="4" name="Блок-схема: внутренняя память 3"/>
          <p:cNvSpPr/>
          <p:nvPr/>
        </p:nvSpPr>
        <p:spPr>
          <a:xfrm>
            <a:off x="357158" y="428604"/>
            <a:ext cx="8437647" cy="432922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49 w 10658"/>
              <a:gd name="connsiteY3" fmla="*/ 2048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549" y="2048"/>
                </a:lnTo>
                <a:lnTo>
                  <a:pt x="10658" y="1380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479681" y="4826350"/>
            <a:ext cx="1507846" cy="111823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4783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Оформление </a:t>
            </a:r>
            <a:r>
              <a:rPr lang="ru-RU" sz="28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лэпбука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6" name="Рисунок 25" descr="C:\Users\1\AppData\Local\Microsoft\Windows\Temporary Internet Files\Content.Word\SAM_60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928934"/>
            <a:ext cx="2105025" cy="1577343"/>
          </a:xfrm>
          <a:prstGeom prst="rect">
            <a:avLst/>
          </a:prstGeom>
          <a:noFill/>
          <a:ln w="47625" cmpd="sng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7" name="Рисунок 26" descr="C:\Users\1\AppData\Local\Microsoft\Windows\Temporary Internet Files\Content.Word\SAM_60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214422"/>
            <a:ext cx="1143008" cy="1285884"/>
          </a:xfrm>
          <a:prstGeom prst="rect">
            <a:avLst/>
          </a:prstGeom>
          <a:noFill/>
          <a:ln w="50800" cmpd="sng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8" name="Рисунок 27" descr="C:\Users\1\Desktop\Новая папка\SAM_60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285860"/>
            <a:ext cx="1510247" cy="1061402"/>
          </a:xfrm>
          <a:prstGeom prst="rect">
            <a:avLst/>
          </a:prstGeom>
          <a:noFill/>
          <a:ln w="38100" cmpd="sng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9" name="Рисунок 28" descr="C:\Users\1\AppData\Local\Microsoft\Windows\Temporary Internet Files\Content.Word\SAM_604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45171">
            <a:off x="3904604" y="2380897"/>
            <a:ext cx="1143004" cy="1723941"/>
          </a:xfrm>
          <a:prstGeom prst="rect">
            <a:avLst/>
          </a:prstGeom>
          <a:noFill/>
          <a:ln w="41275" cmpd="sng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30" name="Рисунок 29" descr="C:\Users\1\AppData\Local\Microsoft\Windows\Temporary Internet Files\Content.Word\SAM_605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2928934"/>
            <a:ext cx="1754637" cy="1371600"/>
          </a:xfrm>
          <a:prstGeom prst="rect">
            <a:avLst/>
          </a:prstGeom>
          <a:noFill/>
          <a:ln w="41275" cmpd="sng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8097">
            <a:off x="2163123" y="2930344"/>
            <a:ext cx="1811337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48" y="3135287"/>
            <a:ext cx="11890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0936">
            <a:off x="3498577" y="3132353"/>
            <a:ext cx="718629" cy="139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 descr="C:\Users\Frontime\Desktop\Новая папка (5)\DSC_0274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9664">
            <a:off x="1597719" y="2977729"/>
            <a:ext cx="652976" cy="161692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3" name="Рисунок 22" descr="C:\Users\Frontime\Desktop\Новая папка (5)\DSC_0266.JPG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456">
            <a:off x="2352308" y="1528411"/>
            <a:ext cx="1804991" cy="125698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4" name="Рисунок 23" descr="C:\Users\Frontime\Desktop\Новая папка (5)\DSC_0270.JPG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489">
            <a:off x="6060604" y="1366435"/>
            <a:ext cx="1870090" cy="96254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1" name="Рисунок 30" descr="C:\Users\1\AppData\Local\Microsoft\Windows\Temporary Internet Files\Content.Word\SAM_6051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101587">
            <a:off x="5469876" y="2184618"/>
            <a:ext cx="1785950" cy="1000132"/>
          </a:xfrm>
          <a:prstGeom prst="rect">
            <a:avLst/>
          </a:prstGeom>
          <a:noFill/>
          <a:ln w="41275" cmpd="sng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32" name="Рисунок 31" descr="C:\Users\1\AppData\Local\Microsoft\Windows\Temporary Internet Files\Content.Word\SAM_6042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57488" y="2571744"/>
            <a:ext cx="1050150" cy="928694"/>
          </a:xfrm>
          <a:prstGeom prst="rect">
            <a:avLst/>
          </a:prstGeom>
          <a:noFill/>
          <a:ln w="53975" cmpd="sng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33" name="Рисунок 32" descr="C:\Users\Frontime\Desktop\Новая папка (5)\DSC_0268.JPG"/>
          <p:cNvPicPr/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928934"/>
            <a:ext cx="857566" cy="7007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4" name="Рисунок 33" descr="C:\Users\Frontime\Desktop\Новая папка (5)\DSC_0273.JPG"/>
          <p:cNvPicPr/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4"/>
          <a:stretch/>
        </p:blipFill>
        <p:spPr bwMode="auto">
          <a:xfrm rot="20242100">
            <a:off x="1263477" y="1375944"/>
            <a:ext cx="1159869" cy="16009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 descr="C:\Users\1\AppData\Local\Microsoft\Windows\Temporary Internet Files\Content.Word\SAM_6044.jpg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784128">
            <a:off x="7395625" y="2023164"/>
            <a:ext cx="957591" cy="1073603"/>
          </a:xfrm>
          <a:prstGeom prst="rect">
            <a:avLst/>
          </a:prstGeom>
          <a:noFill/>
          <a:ln w="44450" cmpd="sng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82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843808" y="1124744"/>
            <a:ext cx="584627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   овладение учащимися способностью принимать и сохранять учебную цель и задачи, самостоятельно преобразовывать практическую задачу в познавательную;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    умение планировать, контролировать и оценивать свои действия в соответствии с поставленной задачей и условиями ее реализации;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    умение понимать причины успеха или неуспеха учебной деятельности; освоение начальных форм познавательной и личностной рефлексии;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    умение осуществлять информационную, познавательную и практическую деятельность с использованием различных средств информации и коммуникации;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    умение использовать знаково-символические средства представления информации для создания моделей изучаемых объектов и процессов, схем решения учебных и практических задач.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0964" y="274638"/>
            <a:ext cx="8229600" cy="77321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Новый 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начального общего образования предусматривает:</a:t>
            </a:r>
            <a:r>
              <a:rPr lang="ru-RU" sz="1400" b="1" dirty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sp>
        <p:nvSpPr>
          <p:cNvPr id="4" name="Блок-схема: внутренняя память 3"/>
          <p:cNvSpPr/>
          <p:nvPr/>
        </p:nvSpPr>
        <p:spPr>
          <a:xfrm>
            <a:off x="571472" y="214290"/>
            <a:ext cx="8143055" cy="487313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49 w 10658"/>
              <a:gd name="connsiteY3" fmla="*/ 2048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549" y="2048"/>
                </a:lnTo>
                <a:lnTo>
                  <a:pt x="10658" y="1380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543800" y="4831878"/>
            <a:ext cx="1524000" cy="115321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620000" y="4857760"/>
            <a:ext cx="1524000" cy="115321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3059832" y="428604"/>
            <a:ext cx="286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</a:rPr>
              <a:t>Лэпбук</a:t>
            </a:r>
            <a:endParaRPr lang="ru-RU" sz="4000" b="1" i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pic>
        <p:nvPicPr>
          <p:cNvPr id="9" name="Рисунок 8" descr="C:\Users\1\AppData\Local\Microsoft\Windows\Temporary Internet Files\Content.Word\SAM_6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85860"/>
            <a:ext cx="2500330" cy="1714512"/>
          </a:xfrm>
          <a:prstGeom prst="rect">
            <a:avLst/>
          </a:prstGeom>
          <a:noFill/>
          <a:ln w="57150" cmpd="sng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1" name="Рисунок 10" descr="C:\Users\Frontime\Desktop\Новая папка (5)\DSC_0237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" t="2026" r="5702" b="24622"/>
          <a:stretch/>
        </p:blipFill>
        <p:spPr bwMode="auto">
          <a:xfrm>
            <a:off x="1357290" y="3214686"/>
            <a:ext cx="2500330" cy="164307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Frontime\Desktop\Новая папка (5)\DSC_024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19292" r="7856" b="14628"/>
          <a:stretch/>
        </p:blipFill>
        <p:spPr bwMode="auto">
          <a:xfrm>
            <a:off x="5929322" y="1142984"/>
            <a:ext cx="2357453" cy="168213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Frontime\Desktop\Новая папка (5)\DSC_022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13460" r="12702" b="7619"/>
          <a:stretch/>
        </p:blipFill>
        <p:spPr bwMode="auto">
          <a:xfrm flipH="1">
            <a:off x="4071934" y="1643050"/>
            <a:ext cx="1647825" cy="284797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1\AppData\Local\Microsoft\Windows\Temporary Internet Files\Content.Word\SAM_603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929320" y="3143248"/>
            <a:ext cx="2357455" cy="171451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02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8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071678"/>
            <a:ext cx="8280920" cy="178595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 Спасибо за внимание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 и творческих ВАМ успехов!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9" b="10000"/>
          <a:stretch/>
        </p:blipFill>
        <p:spPr>
          <a:xfrm>
            <a:off x="2438400" y="212035"/>
            <a:ext cx="3810000" cy="22263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939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00364" y="785794"/>
            <a:ext cx="557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3957"/>
              </p:ext>
            </p:extLst>
          </p:nvPr>
        </p:nvGraphicFramePr>
        <p:xfrm>
          <a:off x="2816678" y="1628800"/>
          <a:ext cx="5939536" cy="4746477"/>
        </p:xfrm>
        <a:graphic>
          <a:graphicData uri="http://schemas.openxmlformats.org/drawingml/2006/table">
            <a:tbl>
              <a:tblPr/>
              <a:tblGrid>
                <a:gridCol w="2969450"/>
                <a:gridCol w="2970086"/>
              </a:tblGrid>
              <a:tr h="288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Ученик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Учитель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Определяет цель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Помогает определить цель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Открывает новые знания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Рекомендует источники получения информации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Экспериментирует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Раскрывает возможные формы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Выбирает пути решения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Содействует прогнозированию результатов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Активен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Создает условия для активности школьника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Несет ответственность за свою деятельность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Партнер ученика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Субъект обучения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Помогает оценить полученный результат, выявить недостатки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23728" y="185630"/>
            <a:ext cx="68580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Структура деятельности учителя и ученика при использовании метода проектов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" y="15156"/>
            <a:ext cx="902431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187336" y="5531513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00364" y="785794"/>
            <a:ext cx="557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000232" y="246223"/>
            <a:ext cx="68580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Что такое </a:t>
            </a:r>
            <a:r>
              <a:rPr lang="ru-RU" sz="4000" b="1" dirty="0" err="1">
                <a:solidFill>
                  <a:srgbClr val="C0000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лэпбук</a:t>
            </a: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55776" y="1214422"/>
            <a:ext cx="6302504" cy="4911741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lapbook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 –в дословном переводе с английского значит «наколенная книга» </a:t>
            </a:r>
            <a:endParaRPr lang="ru-RU" sz="2800" dirty="0" smtClean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(</a:t>
            </a:r>
            <a:r>
              <a:rPr lang="ru-RU" sz="2800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lap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–колени, </a:t>
            </a:r>
            <a:r>
              <a:rPr lang="ru-RU" sz="2800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book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 книга).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429000"/>
            <a:ext cx="1544091" cy="2034950"/>
          </a:xfrm>
          <a:prstGeom prst="rect">
            <a:avLst/>
          </a:prstGeom>
          <a:noFill/>
          <a:ln>
            <a:noFill/>
          </a:ln>
          <a:effectLst/>
          <a:scene3d>
            <a:camera prst="obliqueBottom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571876"/>
            <a:ext cx="2273300" cy="1622425"/>
          </a:xfrm>
          <a:prstGeom prst="rect">
            <a:avLst/>
          </a:prstGeom>
          <a:noFill/>
          <a:ln>
            <a:noFill/>
          </a:ln>
          <a:effectLst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2358396" cy="1643073"/>
          </a:xfrm>
          <a:prstGeom prst="rect">
            <a:avLst/>
          </a:prstGeom>
          <a:noFill/>
          <a:ln>
            <a:noFill/>
          </a:ln>
          <a:effectLst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Frontime\Desktop\Новая папка (5)\DSC_0270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5357826"/>
            <a:ext cx="2052642" cy="1262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D43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Bottom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Frontime\Desktop\Новая папка (5)\DSC_0266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5429264"/>
            <a:ext cx="1714512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D43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54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490193" y="304800"/>
            <a:ext cx="6033080" cy="6248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51962"/>
            <a:ext cx="5257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– разновидность метода </a:t>
            </a:r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проекта.</a:t>
            </a:r>
            <a:endParaRPr lang="ru-RU" sz="2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115" y="1628801"/>
            <a:ext cx="5250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1. Целеполагание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(выбор темы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 Разработка </a:t>
            </a:r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лэпбука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(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составление</a:t>
            </a:r>
          </a:p>
          <a:p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плана).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3. Выполнение 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(практическая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часть).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4. Подведение итогов.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291919" y="5574654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9" name="Рисунок 8" descr="C:\Users\1\Desktop\Новая папка\SAM_60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143380"/>
            <a:ext cx="2427182" cy="1919706"/>
          </a:xfrm>
          <a:prstGeom prst="rect">
            <a:avLst/>
          </a:prstGeom>
          <a:noFill/>
          <a:ln w="88900" cmpd="sng">
            <a:solidFill>
              <a:srgbClr val="FFC000"/>
            </a:solidFill>
          </a:ln>
        </p:spPr>
      </p:pic>
      <p:pic>
        <p:nvPicPr>
          <p:cNvPr id="8" name="Рисунок 7" descr="C:\Users\Frontime\Desktop\Новая папка (5)\DSC_025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5" t="5244"/>
          <a:stretch/>
        </p:blipFill>
        <p:spPr bwMode="auto">
          <a:xfrm>
            <a:off x="5500694" y="4071942"/>
            <a:ext cx="2157410" cy="1928826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63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6" y="0"/>
            <a:ext cx="9127859" cy="6858000"/>
          </a:xfrm>
          <a:prstGeom prst="rect">
            <a:avLst/>
          </a:prstGeom>
        </p:spPr>
      </p:pic>
      <p:sp>
        <p:nvSpPr>
          <p:cNvPr id="5" name="Блок-схема: внутренняя память 3"/>
          <p:cNvSpPr/>
          <p:nvPr/>
        </p:nvSpPr>
        <p:spPr>
          <a:xfrm>
            <a:off x="228600" y="152400"/>
            <a:ext cx="8285248" cy="52578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582" y="1517"/>
                </a:lnTo>
                <a:lnTo>
                  <a:pt x="10658" y="1380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49662"/>
            <a:ext cx="6834336" cy="5320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1450" b="1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5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удивительный инструмент образования, сделанный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вручную;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средство для реализации деятельностного метода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организации разных форм деятельности учащихся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деятельность взрослого и учащихся (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сотворчества);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эффективный способ запоминания пройденного и нового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  креативности и творческого мышления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успеха для каждого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учащегося.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145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50" b="1" i="1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50" dirty="0">
              <a:solidFill>
                <a:prstClr val="black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778" y="260648"/>
            <a:ext cx="7224296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именно </a:t>
            </a:r>
            <a:r>
              <a:rPr lang="ru-RU" sz="3200" b="1" i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75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7" y="0"/>
            <a:ext cx="9127859" cy="6858000"/>
          </a:xfrm>
          <a:prstGeom prst="rect">
            <a:avLst/>
          </a:prstGeom>
        </p:spPr>
      </p:pic>
      <p:sp>
        <p:nvSpPr>
          <p:cNvPr id="5" name="Блок-схема: внутренняя память 3"/>
          <p:cNvSpPr/>
          <p:nvPr/>
        </p:nvSpPr>
        <p:spPr>
          <a:xfrm>
            <a:off x="228600" y="152400"/>
            <a:ext cx="8285248" cy="52208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582" y="1517"/>
                </a:lnTo>
                <a:lnTo>
                  <a:pt x="10658" y="1380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631902"/>
            <a:ext cx="7482408" cy="4582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145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самостоятельное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и формулирование познавательной цели;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и выделение необходимой информации;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методов информационного поиска, в том числе с помощью компьютерных средств;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структурирование знаний;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осознанное и произвольное построение речевого высказывания в письменной форме;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наиболее эффективных способов решения задач в зависимости от конкретных условий;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 способов и условий действия, контроль и оценка процесса и результатов деятельности;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постановка и формулирование проблемы, самостоятельное создание алгоритмов деятельности при решении проблем творческого и поискового характера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50" b="1" i="1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50" dirty="0">
              <a:solidFill>
                <a:prstClr val="black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778" y="260648"/>
            <a:ext cx="722429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ФГОС НОО</a:t>
            </a:r>
            <a:endParaRPr lang="ru-RU" sz="3200" b="1" i="1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sp>
        <p:nvSpPr>
          <p:cNvPr id="4" name="Блок-схема: внутренняя память 3"/>
          <p:cNvSpPr/>
          <p:nvPr/>
        </p:nvSpPr>
        <p:spPr>
          <a:xfrm>
            <a:off x="304801" y="457201"/>
            <a:ext cx="7315199" cy="453122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582" y="1517"/>
                </a:lnTo>
                <a:lnTo>
                  <a:pt x="10658" y="1380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457200"/>
            <a:ext cx="350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</a:t>
            </a:r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 чего начать ?</a:t>
            </a:r>
          </a:p>
          <a:p>
            <a:endParaRPr lang="ru-RU" sz="2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76624829"/>
              </p:ext>
            </p:extLst>
          </p:nvPr>
        </p:nvGraphicFramePr>
        <p:xfrm>
          <a:off x="285720" y="1357298"/>
          <a:ext cx="5939934" cy="384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393195" y="4960370"/>
            <a:ext cx="1568220" cy="108915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10" name="Рисунок 9" descr="C:\Users\1\AppData\Local\Microsoft\Windows\Temporary Internet Files\Content.Word\SAM_604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1285860"/>
            <a:ext cx="2571768" cy="2357454"/>
          </a:xfrm>
          <a:prstGeom prst="rect">
            <a:avLst/>
          </a:prstGeom>
          <a:noFill/>
          <a:ln w="85725" cmpd="sng">
            <a:solidFill>
              <a:srgbClr val="FFC000"/>
            </a:solidFill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6FBAA1-712F-4EDC-8D03-060C9CB98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76FBAA1-712F-4EDC-8D03-060C9CB98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4581CF-E991-4634-8840-A5447073B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0E4581CF-E991-4634-8840-A5447073B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36E45-B683-4B0A-8DFD-73166E40F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7236E45-B683-4B0A-8DFD-73166E40F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00525E-FD3D-4EBC-9236-A76A1C9A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E00525E-FD3D-4EBC-9236-A76A1C9A1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066A49-79DE-446D-B1AE-F93341428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1066A49-79DE-446D-B1AE-F93341428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7346DF-0C80-4BCA-8D11-D7901D683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757346DF-0C80-4BCA-8D11-D7901D683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59EF01-C8E7-4164-A68E-BD45AF741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7859EF01-C8E7-4164-A68E-BD45AF741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248EF1-F603-4E97-A1A1-BD7F08648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67248EF1-F603-4E97-A1A1-BD7F08648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739C93-EA31-4A00-82EC-9B9034A0E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F9739C93-EA31-4A00-82EC-9B9034A0E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571736" y="928670"/>
            <a:ext cx="5791224" cy="532377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928670"/>
            <a:ext cx="48245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</a:t>
            </a:r>
            <a:endParaRPr lang="ru-RU" sz="2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тема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быть:</a:t>
            </a:r>
          </a:p>
          <a:p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интересна ребенку;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выполнима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(соответствовать возрасту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);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оригинальна.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023099" y="5503584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3929058" y="928670"/>
            <a:ext cx="37802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Тема для </a:t>
            </a:r>
            <a:r>
              <a:rPr lang="ru-RU" sz="28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лэпбука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857628"/>
            <a:ext cx="1357322" cy="135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ED08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786190"/>
            <a:ext cx="114300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 descr="G:\DCIM\108D3200\DSC_0285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4300" r="4557" b="5864"/>
          <a:stretch/>
        </p:blipFill>
        <p:spPr bwMode="auto">
          <a:xfrm>
            <a:off x="5357818" y="3714752"/>
            <a:ext cx="128588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D43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G:\DCIM\108D3200\DSC_028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4878" r="5020" b="8337"/>
          <a:stretch/>
        </p:blipFill>
        <p:spPr bwMode="auto">
          <a:xfrm>
            <a:off x="6429388" y="3643314"/>
            <a:ext cx="1143008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D43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54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687</Words>
  <Application>Microsoft Office PowerPoint</Application>
  <PresentationFormat>Экран (4:3)</PresentationFormat>
  <Paragraphs>149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                  Новый федеральный государственный образовательный стандарт начального общего образования предусматривает: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№5</dc:creator>
  <cp:lastModifiedBy>User_2</cp:lastModifiedBy>
  <cp:revision>150</cp:revision>
  <dcterms:created xsi:type="dcterms:W3CDTF">2014-11-17T20:03:51Z</dcterms:created>
  <dcterms:modified xsi:type="dcterms:W3CDTF">2017-04-17T12:43:19Z</dcterms:modified>
</cp:coreProperties>
</file>