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318" r:id="rId3"/>
    <p:sldId id="320" r:id="rId4"/>
    <p:sldId id="321" r:id="rId5"/>
    <p:sldId id="323" r:id="rId6"/>
    <p:sldId id="324" r:id="rId7"/>
    <p:sldId id="303" r:id="rId8"/>
    <p:sldId id="310" r:id="rId9"/>
    <p:sldId id="297" r:id="rId10"/>
    <p:sldId id="327" r:id="rId11"/>
    <p:sldId id="326" r:id="rId12"/>
    <p:sldId id="317" r:id="rId13"/>
    <p:sldId id="328" r:id="rId14"/>
    <p:sldId id="325" r:id="rId15"/>
    <p:sldId id="30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55C"/>
    <a:srgbClr val="E9C1E6"/>
    <a:srgbClr val="00FFFF"/>
    <a:srgbClr val="3366FF"/>
    <a:srgbClr val="C4485D"/>
    <a:srgbClr val="BF4D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6" autoAdjust="0"/>
    <p:restoredTop sz="94719" autoAdjust="0"/>
  </p:normalViewPr>
  <p:slideViewPr>
    <p:cSldViewPr>
      <p:cViewPr varScale="1">
        <p:scale>
          <a:sx n="68" d="100"/>
          <a:sy n="68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EA7D0-3612-4203-9A46-F6857CA8A6F8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812BD-6E23-4390-B684-BA23E28C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E4FF-EF81-4765-88FB-0EAE0A6800A0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ADE1-932F-4F1E-992A-605405DED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25A7-7942-459C-A648-C36E5B3E728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6E81-8666-4D85-834A-148FE4228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9AB4-B462-426F-982B-55872A1B91E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2097-919A-43E8-93C6-A3F2DB9D2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6D4-5AE9-4FEA-9397-C6F104242991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CE6A-1DD9-4FCA-A3F3-889F0F4CB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0FA5-62AA-4F29-9237-80F200D6DFD0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96DB-50BE-4E3B-821D-1E7EB1BC6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9E88-F73F-4E13-BBA8-63358EA781F7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3B380-9D1F-4368-8557-60C704527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3EA6-4EF6-4E67-AF13-E69A5AC61FF7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4DB7-D991-4361-A37D-5CCD5529D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1DB5-F5FE-4C71-8EAC-A092147890B7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6780-7CB8-442F-BE91-D4AC6EC90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95BF-ADD7-4126-B881-C8C5C0D259E4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A880-E3EC-4DEB-A881-869FF0ECD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49F8-0274-4636-9CDE-B486C6597214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2CC3-9840-4637-A6B1-DD1298981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CFA5-E51A-4049-A39E-E27DD7650874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1FF-84C2-4C12-81CF-86FE27232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A5CBE1-A45D-4DBB-B7D2-988332C67DE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3214E-3061-4052-B600-2165F046E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ChangeArrowheads="1"/>
          </p:cNvSpPr>
          <p:nvPr/>
        </p:nvSpPr>
        <p:spPr bwMode="auto">
          <a:xfrm>
            <a:off x="152400" y="138113"/>
            <a:ext cx="854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714" tIns="94357" rIns="188714" bIns="94357" anchor="ctr">
            <a:spAutoFit/>
          </a:bodyPr>
          <a:lstStyle/>
          <a:p>
            <a:pPr defTabSz="1887538"/>
            <a:r>
              <a:rPr lang="ru-RU" sz="1400" b="1">
                <a:solidFill>
                  <a:srgbClr val="1F60E1"/>
                </a:solidFill>
                <a:latin typeface="Times New Roman" pitchFamily="18" charset="0"/>
              </a:rPr>
              <a:t>Северо-Восточное управление министерства образования и науки Самарской области 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539750" y="981075"/>
            <a:ext cx="6480175" cy="4176713"/>
          </a:xfrm>
          <a:prstGeom prst="rect">
            <a:avLst/>
          </a:prstGeom>
          <a:solidFill>
            <a:schemeClr val="bg1"/>
          </a:solidFill>
          <a:ln w="88900" cmpd="thickThin">
            <a:solidFill>
              <a:srgbClr val="1F60E1"/>
            </a:solidFill>
            <a:miter lim="800000"/>
            <a:headEnd/>
            <a:tailEnd/>
          </a:ln>
        </p:spPr>
        <p:txBody>
          <a:bodyPr lIns="91433" tIns="45715" rIns="91433" bIns="45715"/>
          <a:lstStyle/>
          <a:p>
            <a:pPr algn="ctr" eaLnBrk="0" hangingPunct="0">
              <a:lnSpc>
                <a:spcPct val="55000"/>
              </a:lnSpc>
              <a:buFont typeface="Arial" charset="0"/>
              <a:buNone/>
            </a:pPr>
            <a:endParaRPr lang="ru-RU" sz="1600" b="1">
              <a:latin typeface="Calibri" pitchFamily="34" charset="0"/>
            </a:endParaRPr>
          </a:p>
          <a:p>
            <a:pPr algn="ctr" eaLnBrk="0" hangingPunct="0">
              <a:lnSpc>
                <a:spcPct val="150000"/>
              </a:lnSpc>
              <a:buFont typeface="Arial" charset="0"/>
              <a:buNone/>
            </a:pPr>
            <a:r>
              <a:rPr lang="ru-RU" sz="2800" b="1">
                <a:solidFill>
                  <a:srgbClr val="00518E"/>
                </a:solidFill>
                <a:latin typeface="Comic Sans MS" pitchFamily="66" charset="0"/>
              </a:rPr>
              <a:t>«Системно - деятельностный подход в развитии </a:t>
            </a:r>
          </a:p>
          <a:p>
            <a:pPr algn="ctr" eaLnBrk="0" hangingPunct="0">
              <a:lnSpc>
                <a:spcPct val="150000"/>
              </a:lnSpc>
              <a:buFont typeface="Arial" charset="0"/>
              <a:buNone/>
            </a:pPr>
            <a:r>
              <a:rPr lang="ru-RU" sz="2800" b="1">
                <a:solidFill>
                  <a:srgbClr val="00518E"/>
                </a:solidFill>
                <a:latin typeface="Comic Sans MS" pitchFamily="66" charset="0"/>
              </a:rPr>
              <a:t>интеллектуальных  и познавательных способностей детей дошкольного возраста </a:t>
            </a:r>
          </a:p>
          <a:p>
            <a:pPr algn="ctr" eaLnBrk="0" hangingPunct="0">
              <a:lnSpc>
                <a:spcPct val="150000"/>
              </a:lnSpc>
              <a:buFont typeface="Arial" charset="0"/>
              <a:buNone/>
            </a:pPr>
            <a:r>
              <a:rPr lang="ru-RU" sz="2800" b="1">
                <a:solidFill>
                  <a:srgbClr val="00518E"/>
                </a:solidFill>
                <a:latin typeface="Comic Sans MS" pitchFamily="66" charset="0"/>
              </a:rPr>
              <a:t>в контексте ФГОС ДО»</a:t>
            </a:r>
            <a:r>
              <a:rPr lang="ru-RU" sz="2800" b="1">
                <a:solidFill>
                  <a:srgbClr val="00518E"/>
                </a:solidFill>
                <a:latin typeface="Century"/>
              </a:rPr>
              <a:t> 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52400" y="5299075"/>
            <a:ext cx="8307388" cy="930275"/>
          </a:xfrm>
          <a:prstGeom prst="rect">
            <a:avLst/>
          </a:prstGeom>
          <a:noFill/>
          <a:ln w="9525">
            <a:solidFill>
              <a:srgbClr val="1F60E1"/>
            </a:solidFill>
            <a:miter lim="800000"/>
            <a:headEnd/>
            <a:tailEnd/>
          </a:ln>
        </p:spPr>
        <p:txBody>
          <a:bodyPr lIns="188714" tIns="94357" rIns="188714" bIns="94357" anchor="ctr">
            <a:spAutoFit/>
          </a:bodyPr>
          <a:lstStyle/>
          <a:p>
            <a:pPr algn="ctr" defTabSz="1887538"/>
            <a:r>
              <a:rPr lang="ru-RU" sz="1600" b="1" i="1">
                <a:solidFill>
                  <a:srgbClr val="1F60E1"/>
                </a:solidFill>
                <a:latin typeface="Century"/>
              </a:rPr>
              <a:t>Из опыта работы</a:t>
            </a:r>
          </a:p>
          <a:p>
            <a:pPr algn="ctr" defTabSz="1887538"/>
            <a:r>
              <a:rPr lang="ru-RU" sz="1600" b="1" i="1">
                <a:solidFill>
                  <a:srgbClr val="1F60E1"/>
                </a:solidFill>
                <a:latin typeface="Century"/>
              </a:rPr>
              <a:t>СП «Детский сад Солнышко» ГБОУ СОШ им.Н.С.Доровского с.Подбельск</a:t>
            </a:r>
          </a:p>
          <a:p>
            <a:pPr algn="ctr" defTabSz="1887538"/>
            <a:r>
              <a:rPr lang="ru-RU" sz="1600" b="1" i="1">
                <a:solidFill>
                  <a:srgbClr val="1F60E1"/>
                </a:solidFill>
                <a:latin typeface="Century"/>
              </a:rPr>
              <a:t>муниципального района Похвистневский Самарской области</a:t>
            </a:r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7007360" y="136332"/>
            <a:ext cx="1990725" cy="188711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72338" cy="922337"/>
          </a:xfrm>
        </p:spPr>
        <p:txBody>
          <a:bodyPr/>
          <a:lstStyle/>
          <a:p>
            <a:r>
              <a:rPr lang="ru-RU" sz="2800" b="1" smtClean="0">
                <a:solidFill>
                  <a:srgbClr val="1F60E1"/>
                </a:solidFill>
              </a:rPr>
              <a:t>Приёмы формирования уверенности </a:t>
            </a:r>
            <a:br>
              <a:rPr lang="ru-RU" sz="2800" b="1" smtClean="0">
                <a:solidFill>
                  <a:srgbClr val="1F60E1"/>
                </a:solidFill>
              </a:rPr>
            </a:br>
            <a:r>
              <a:rPr lang="ru-RU" sz="2800" b="1" smtClean="0">
                <a:solidFill>
                  <a:srgbClr val="1F60E1"/>
                </a:solidFill>
              </a:rPr>
              <a:t>в своих силах у ребёнка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524000" y="3352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81000" y="1371600"/>
            <a:ext cx="4038600" cy="1447800"/>
          </a:xfrm>
          <a:prstGeom prst="rect">
            <a:avLst/>
          </a:prstGeom>
          <a:solidFill>
            <a:schemeClr val="bg1"/>
          </a:solidFill>
          <a:ln w="9525">
            <a:solidFill>
              <a:srgbClr val="1F60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b="1" u="sng">
              <a:solidFill>
                <a:srgbClr val="1F60E1"/>
              </a:solidFill>
            </a:endParaRPr>
          </a:p>
          <a:p>
            <a:pPr marL="342900" indent="-342900" algn="ctr"/>
            <a:endParaRPr lang="ru-RU" b="1" u="sng">
              <a:solidFill>
                <a:srgbClr val="1F60E1"/>
              </a:solidFill>
            </a:endParaRPr>
          </a:p>
          <a:p>
            <a:pPr marL="342900" indent="-342900" algn="ctr"/>
            <a:r>
              <a:rPr lang="ru-RU" b="1" u="sng">
                <a:solidFill>
                  <a:srgbClr val="1F60E1"/>
                </a:solidFill>
              </a:rPr>
              <a:t>Снятие страха</a:t>
            </a:r>
            <a:r>
              <a:rPr lang="ru-RU" b="1">
                <a:solidFill>
                  <a:srgbClr val="1F60E1"/>
                </a:solidFill>
              </a:rPr>
              <a:t> –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помогает преодолеть неуверенность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в собственных силах, робость,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боязнь самого дела и оценки окружающих.</a:t>
            </a:r>
          </a:p>
          <a:p>
            <a:pPr marL="342900" indent="-342900" algn="ctr"/>
            <a:r>
              <a:rPr lang="ru-RU" sz="1600" i="1">
                <a:solidFill>
                  <a:srgbClr val="2B10F0"/>
                </a:solidFill>
              </a:rPr>
              <a:t>«Мы все пробуем и ищем, только так </a:t>
            </a:r>
          </a:p>
          <a:p>
            <a:pPr marL="342900" indent="-342900" algn="ctr"/>
            <a:r>
              <a:rPr lang="ru-RU" sz="1600" i="1">
                <a:solidFill>
                  <a:srgbClr val="2B10F0"/>
                </a:solidFill>
              </a:rPr>
              <a:t>может что-то получиться…»</a:t>
            </a:r>
          </a:p>
          <a:p>
            <a:pPr marL="342900" indent="-342900" algn="ctr"/>
            <a:endParaRPr lang="ru-RU" sz="1600">
              <a:solidFill>
                <a:srgbClr val="2B10F0"/>
              </a:solidFill>
            </a:endParaRPr>
          </a:p>
          <a:p>
            <a:pPr marL="342900" indent="-342900" algn="ctr"/>
            <a:r>
              <a:rPr lang="ru-RU" b="1">
                <a:solidFill>
                  <a:srgbClr val="1F60E1"/>
                </a:solidFill>
              </a:rPr>
              <a:t> 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572000" y="1341438"/>
            <a:ext cx="4114800" cy="1447800"/>
          </a:xfrm>
          <a:prstGeom prst="rect">
            <a:avLst/>
          </a:prstGeom>
          <a:solidFill>
            <a:schemeClr val="bg1"/>
          </a:solidFill>
          <a:ln w="9525">
            <a:solidFill>
              <a:srgbClr val="1F60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b="1" u="sng">
              <a:solidFill>
                <a:srgbClr val="1F60E1"/>
              </a:solidFill>
            </a:endParaRPr>
          </a:p>
          <a:p>
            <a:pPr marL="342900" indent="-342900" algn="ctr"/>
            <a:endParaRPr lang="ru-RU" b="1" u="sng">
              <a:solidFill>
                <a:srgbClr val="1F60E1"/>
              </a:solidFill>
            </a:endParaRPr>
          </a:p>
          <a:p>
            <a:pPr marL="342900" indent="-342900" algn="ctr"/>
            <a:r>
              <a:rPr lang="ru-RU" b="1" u="sng">
                <a:solidFill>
                  <a:srgbClr val="1F60E1"/>
                </a:solidFill>
              </a:rPr>
              <a:t>Скрытое инструктирование</a:t>
            </a:r>
            <a:r>
              <a:rPr lang="ru-RU" b="1">
                <a:solidFill>
                  <a:srgbClr val="1F60E1"/>
                </a:solidFill>
              </a:rPr>
              <a:t> –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помогает ребёнку избежать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поражения. Достигается путём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намёка, пожелания.</a:t>
            </a:r>
          </a:p>
          <a:p>
            <a:pPr marL="342900" indent="-342900" algn="ctr"/>
            <a:r>
              <a:rPr lang="ru-RU" sz="1600" i="1">
                <a:solidFill>
                  <a:srgbClr val="2B10F0"/>
                </a:solidFill>
              </a:rPr>
              <a:t>«Выполняя работу, не забудьте о …»</a:t>
            </a:r>
          </a:p>
          <a:p>
            <a:pPr marL="342900" indent="-342900" algn="ctr"/>
            <a:r>
              <a:rPr lang="ru-RU" sz="1600" i="1">
                <a:solidFill>
                  <a:srgbClr val="2B10F0"/>
                </a:solidFill>
              </a:rPr>
              <a:t>«Лучше всего начать с …»</a:t>
            </a:r>
          </a:p>
          <a:p>
            <a:pPr marL="342900" indent="-342900" algn="ctr"/>
            <a:endParaRPr lang="ru-RU" sz="1600" i="1">
              <a:solidFill>
                <a:srgbClr val="1F60E1"/>
              </a:solidFill>
            </a:endParaRPr>
          </a:p>
          <a:p>
            <a:pPr marL="342900" indent="-342900" algn="ctr"/>
            <a:r>
              <a:rPr lang="ru-RU" b="1">
                <a:solidFill>
                  <a:srgbClr val="1F60E1"/>
                </a:solidFill>
              </a:rPr>
              <a:t> 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981200" y="2971800"/>
            <a:ext cx="5257800" cy="1447800"/>
          </a:xfrm>
          <a:prstGeom prst="rect">
            <a:avLst/>
          </a:prstGeom>
          <a:solidFill>
            <a:schemeClr val="bg1"/>
          </a:solidFill>
          <a:ln w="9525">
            <a:solidFill>
              <a:srgbClr val="1F60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b="1" u="sng">
              <a:solidFill>
                <a:srgbClr val="1F60E1"/>
              </a:solidFill>
            </a:endParaRPr>
          </a:p>
          <a:p>
            <a:pPr marL="342900" indent="-342900" algn="ctr"/>
            <a:r>
              <a:rPr lang="ru-RU" b="1" u="sng">
                <a:solidFill>
                  <a:srgbClr val="1F60E1"/>
                </a:solidFill>
              </a:rPr>
              <a:t>Авансирование успешного результата</a:t>
            </a:r>
            <a:r>
              <a:rPr lang="ru-RU" b="1">
                <a:solidFill>
                  <a:srgbClr val="1F60E1"/>
                </a:solidFill>
              </a:rPr>
              <a:t> –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помогает педагогу выразить убеждённость в том,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что ребёнок обязательно справится с поставленной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задачей. Это в свою очередь, внушает дошкольнику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уверенность в свои силы и возможности.</a:t>
            </a:r>
          </a:p>
          <a:p>
            <a:pPr marL="342900" indent="-342900" algn="ctr"/>
            <a:r>
              <a:rPr lang="ru-RU" sz="1600" i="1">
                <a:solidFill>
                  <a:srgbClr val="2B10F0"/>
                </a:solidFill>
              </a:rPr>
              <a:t>«У вас всё получится!»</a:t>
            </a:r>
          </a:p>
          <a:p>
            <a:pPr marL="342900" indent="-342900" algn="ctr"/>
            <a:endParaRPr lang="ru-RU" sz="1600" b="1" i="1">
              <a:solidFill>
                <a:srgbClr val="2B10F0"/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81000" y="4572000"/>
            <a:ext cx="4114800" cy="1905000"/>
          </a:xfrm>
          <a:prstGeom prst="rect">
            <a:avLst/>
          </a:prstGeom>
          <a:solidFill>
            <a:schemeClr val="bg1"/>
          </a:solidFill>
          <a:ln w="9525">
            <a:solidFill>
              <a:srgbClr val="1F60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b="1" u="sng">
              <a:solidFill>
                <a:srgbClr val="1F60E1"/>
              </a:solidFill>
            </a:endParaRPr>
          </a:p>
          <a:p>
            <a:pPr marL="342900" indent="-342900" algn="ctr"/>
            <a:r>
              <a:rPr lang="ru-RU" b="1" u="sng">
                <a:solidFill>
                  <a:srgbClr val="1F60E1"/>
                </a:solidFill>
              </a:rPr>
              <a:t>Усиление мотива</a:t>
            </a:r>
            <a:r>
              <a:rPr lang="ru-RU" b="1">
                <a:solidFill>
                  <a:srgbClr val="1F60E1"/>
                </a:solidFill>
              </a:rPr>
              <a:t> –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показывает ребёнку ради чего,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ради кого совершается эта деятельность,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кому будет хорошо после выполнения. </a:t>
            </a:r>
          </a:p>
          <a:p>
            <a:pPr marL="342900" indent="-342900" algn="ctr"/>
            <a:r>
              <a:rPr lang="ru-RU" sz="1600" i="1">
                <a:solidFill>
                  <a:srgbClr val="2B10F0"/>
                </a:solidFill>
              </a:rPr>
              <a:t>«Без твоей помощи нам не справиться…»</a:t>
            </a:r>
          </a:p>
          <a:p>
            <a:pPr marL="342900" indent="-342900" algn="ctr"/>
            <a:r>
              <a:rPr lang="ru-RU" b="1">
                <a:solidFill>
                  <a:srgbClr val="1F60E1"/>
                </a:solidFill>
              </a:rPr>
              <a:t> 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4648200" y="4572000"/>
            <a:ext cx="4191000" cy="1905000"/>
          </a:xfrm>
          <a:prstGeom prst="rect">
            <a:avLst/>
          </a:prstGeom>
          <a:solidFill>
            <a:schemeClr val="bg1"/>
          </a:solidFill>
          <a:ln w="9525">
            <a:solidFill>
              <a:srgbClr val="1F60E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b="1" u="sng">
                <a:solidFill>
                  <a:srgbClr val="1F60E1"/>
                </a:solidFill>
              </a:rPr>
              <a:t>Персональная исключительность</a:t>
            </a:r>
            <a:r>
              <a:rPr lang="ru-RU" b="1">
                <a:solidFill>
                  <a:srgbClr val="1F60E1"/>
                </a:solidFill>
              </a:rPr>
              <a:t> –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обозначает важность усилий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ребёнка в предстоящей или </a:t>
            </a:r>
          </a:p>
          <a:p>
            <a:pPr marL="342900" indent="-342900" algn="ctr"/>
            <a:r>
              <a:rPr lang="ru-RU" sz="1600">
                <a:solidFill>
                  <a:srgbClr val="1F60E1"/>
                </a:solidFill>
              </a:rPr>
              <a:t>совершаемой деятельности.</a:t>
            </a:r>
          </a:p>
          <a:p>
            <a:pPr marL="342900" indent="-342900" algn="ctr"/>
            <a:r>
              <a:rPr lang="ru-RU" sz="1600" i="1">
                <a:solidFill>
                  <a:srgbClr val="2B10F0"/>
                </a:solidFill>
              </a:rPr>
              <a:t>«Только ты и мог бы…», </a:t>
            </a:r>
          </a:p>
          <a:p>
            <a:pPr marL="342900" indent="-342900" algn="ctr"/>
            <a:r>
              <a:rPr lang="ru-RU" sz="1600" i="1">
                <a:solidFill>
                  <a:srgbClr val="2B10F0"/>
                </a:solidFill>
              </a:rPr>
              <a:t>«Только тебе я могу доверить…».</a:t>
            </a:r>
            <a:r>
              <a:rPr lang="ru-RU" b="1" i="1">
                <a:solidFill>
                  <a:srgbClr val="2B10F0"/>
                </a:solidFill>
              </a:rPr>
              <a:t> </a:t>
            </a:r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81290" y="81808"/>
            <a:ext cx="1379683" cy="13081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/>
          <p:cNvPicPr>
            <a:picLocks noChangeAspect="1" noChangeArrowheads="1"/>
          </p:cNvPicPr>
          <p:nvPr/>
        </p:nvPicPr>
        <p:blipFill>
          <a:blip r:embed="rId2"/>
          <a:srcRect r="25310"/>
          <a:stretch>
            <a:fillRect/>
          </a:stretch>
        </p:blipFill>
        <p:spPr bwMode="auto">
          <a:xfrm>
            <a:off x="5148263" y="3500438"/>
            <a:ext cx="3746500" cy="2820987"/>
          </a:xfrm>
          <a:prstGeom prst="rect">
            <a:avLst/>
          </a:prstGeom>
          <a:noFill/>
          <a:ln w="889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2457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765175"/>
            <a:ext cx="5472112" cy="3078163"/>
          </a:xfrm>
          <a:prstGeom prst="rect">
            <a:avLst/>
          </a:prstGeom>
          <a:noFill/>
          <a:ln w="889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6958340" y="700934"/>
            <a:ext cx="1379683" cy="130817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4076700"/>
            <a:ext cx="453548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u="sng">
                <a:solidFill>
                  <a:srgbClr val="1F60E1"/>
                </a:solidFill>
                <a:latin typeface="Calibri" pitchFamily="34" charset="0"/>
              </a:rPr>
              <a:t>Технология «Ситуация» </a:t>
            </a:r>
          </a:p>
          <a:p>
            <a:pPr algn="ctr" eaLnBrk="0" hangingPunct="0"/>
            <a:r>
              <a:rPr lang="ru-RU" sz="2000" b="1" u="sng">
                <a:solidFill>
                  <a:srgbClr val="1F60E1"/>
                </a:solidFill>
                <a:latin typeface="Calibri" pitchFamily="34" charset="0"/>
              </a:rPr>
              <a:t>(авторы Л.Г.Петерсон, Е.Е.Кочемасова) </a:t>
            </a:r>
            <a:r>
              <a:rPr lang="ru-RU" sz="2000" b="1">
                <a:solidFill>
                  <a:srgbClr val="1F60E1"/>
                </a:solidFill>
                <a:latin typeface="Calibri" pitchFamily="34" charset="0"/>
              </a:rPr>
              <a:t>при формировании элементарных математических представлений дошкольников на этапе  открытия нового знания.  </a:t>
            </a:r>
            <a:r>
              <a:rPr lang="ru-RU" sz="2000" b="1" u="sng">
                <a:solidFill>
                  <a:srgbClr val="1F60E1"/>
                </a:solidFill>
                <a:latin typeface="Calibri" pitchFamily="34" charset="0"/>
              </a:rPr>
              <a:t/>
            </a:r>
            <a:br>
              <a:rPr lang="ru-RU" sz="2000" b="1" u="sng">
                <a:solidFill>
                  <a:srgbClr val="1F60E1"/>
                </a:solidFill>
                <a:latin typeface="Calibri" pitchFamily="34" charset="0"/>
              </a:rPr>
            </a:br>
            <a:endParaRPr lang="ru-RU" sz="2000">
              <a:solidFill>
                <a:srgbClr val="1F60E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0" y="-7072313"/>
            <a:ext cx="90011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1) сформировать умение записывать цифру 1 печатным способом;</a:t>
            </a:r>
          </a:p>
          <a:p>
            <a:r>
              <a:rPr lang="ru-RU">
                <a:cs typeface="Arial" charset="0"/>
              </a:rPr>
              <a:t>2) продолжать формировать опыт самостоятельного преодоления затруднения под руководством взрослого на основе рефлексивного метода, опыт самоконтроля, закрепить способ действий «если чего-то не знаю, придумаю сам, а потом сверю с образцом», продолжать формировать положительный опыт использования этого способа; </a:t>
            </a:r>
          </a:p>
          <a:p>
            <a:r>
              <a:rPr lang="ru-RU">
                <a:cs typeface="Arial" charset="0"/>
              </a:rPr>
              <a:t>3) тренировать мыслительные операции – анализ, сравнение;</a:t>
            </a:r>
          </a:p>
          <a:p>
            <a:r>
              <a:rPr lang="ru-RU">
                <a:cs typeface="Arial" charset="0"/>
              </a:rPr>
              <a:t>4) тренировать логическое мышление, внимание, память, речь, мелкую моторику рук.</a:t>
            </a:r>
          </a:p>
          <a:p>
            <a:r>
              <a:rPr lang="ru-RU">
                <a:cs typeface="Arial" charset="0"/>
              </a:rPr>
              <a:t> </a:t>
            </a:r>
          </a:p>
          <a:p>
            <a:endParaRPr lang="ru-RU">
              <a:cs typeface="Arial" charset="0"/>
            </a:endParaRPr>
          </a:p>
        </p:txBody>
      </p:sp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250825" y="388938"/>
            <a:ext cx="66071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 b="1">
                <a:solidFill>
                  <a:srgbClr val="003399"/>
                </a:solidFill>
                <a:cs typeface="Arial" charset="0"/>
              </a:rPr>
              <a:t>В результате у детей формируются следующие установки: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5" y="1981200"/>
            <a:ext cx="82819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cs typeface="Arial" charset="0"/>
              </a:rPr>
              <a:t>дети становятся самостоятельными и инициативными в различных видах детской деятельности;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ru-RU" sz="240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cs typeface="Arial" charset="0"/>
              </a:rPr>
              <a:t>дети учатся слушать и слышать друг друга, договариваться, приходить к согласию;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cs typeface="Arial" charset="0"/>
              </a:rPr>
              <a:t>у детей развивается речевое взаимодействие, сформируется позитивное отношение к окружающему миру, другим людям, самому себе, к сверстникам;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cs typeface="Arial" charset="0"/>
              </a:rPr>
              <a:t>дети отстаивают свою позицию, разумно и доброжелательно возражают взрослым;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>
              <a:solidFill>
                <a:srgbClr val="FF0000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cs typeface="Arial" charset="0"/>
              </a:rPr>
              <a:t>у них нет чувства страха за ошибку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0825" y="4879975"/>
            <a:ext cx="80645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buFont typeface="Arial" charset="0"/>
              <a:buChar char="•"/>
            </a:pPr>
            <a:endParaRPr lang="ru-RU" sz="2400" b="1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60772" name="Picture 4" descr="http://im8-tub-ru.yandex.net/i?id=438224508-3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1183" y="188640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5606" name="Номер слайда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" name="Рисунок 7" descr="Cjkysirj.pn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7596336" y="5301208"/>
            <a:ext cx="1379683" cy="130817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ru-RU" sz="4800" b="1" smtClean="0">
                <a:solidFill>
                  <a:srgbClr val="3366FF"/>
                </a:solidFill>
              </a:rPr>
              <a:t>Ширмы-трансформеры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 r="18982"/>
          <a:stretch>
            <a:fillRect/>
          </a:stretch>
        </p:blipFill>
        <p:spPr bwMode="auto">
          <a:xfrm>
            <a:off x="539750" y="1268413"/>
            <a:ext cx="3960813" cy="3389312"/>
          </a:xfrm>
          <a:prstGeom prst="rect">
            <a:avLst/>
          </a:prstGeom>
          <a:noFill/>
          <a:ln w="889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8676" name="Picture 5" descr="SAM_027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lum bright="12000"/>
          </a:blip>
          <a:srcRect l="22272" t="8324" r="4999"/>
          <a:stretch>
            <a:fillRect/>
          </a:stretch>
        </p:blipFill>
        <p:spPr>
          <a:xfrm>
            <a:off x="468313" y="4076700"/>
            <a:ext cx="4484687" cy="2522538"/>
          </a:xfrm>
          <a:ln w="76200">
            <a:solidFill>
              <a:srgbClr val="00FFFF"/>
            </a:solidFill>
          </a:ln>
        </p:spPr>
      </p:pic>
      <p:pic>
        <p:nvPicPr>
          <p:cNvPr id="28677" name="Picture 6" descr="SAM_0278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4427538" y="4149725"/>
            <a:ext cx="4344987" cy="2446338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8678" name="Picture 7" descr="DSC09901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4427538" y="1196975"/>
            <a:ext cx="4319587" cy="3117850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6" cstate="print">
            <a:lum contrast="-10000"/>
          </a:blip>
          <a:stretch>
            <a:fillRect/>
          </a:stretch>
        </p:blipFill>
        <p:spPr>
          <a:xfrm>
            <a:off x="3861128" y="3439371"/>
            <a:ext cx="1379683" cy="130817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Содержание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методического пособия</a:t>
            </a:r>
          </a:p>
        </p:txBody>
      </p:sp>
      <p:sp useBgFill="1"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ln w="88900">
            <a:solidFill>
              <a:srgbClr val="D7355C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i="1" smtClean="0">
                <a:latin typeface="Comic Sans MS" pitchFamily="66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Comic Sans MS" pitchFamily="66" charset="0"/>
              </a:rPr>
              <a:t>   Планы-конспекты образовательного процесса со старшими дошкольниками по 4 темам: «Россия - моя Родина», «Дикие и домашние животные», «Зима. Птицы зимой», «Насекомые».</a:t>
            </a:r>
            <a:br>
              <a:rPr lang="ru-RU" sz="2400" i="1" smtClean="0">
                <a:latin typeface="Comic Sans MS" pitchFamily="66" charset="0"/>
              </a:rPr>
            </a:br>
            <a:r>
              <a:rPr lang="ru-RU" sz="2400" i="1" smtClean="0">
                <a:latin typeface="Comic Sans MS" pitchFamily="66" charset="0"/>
              </a:rPr>
              <a:t>Представлено планирование видов детской деятельности, с указанием задач, интеграции образовательных областей, форм организации и логики образовательной деятельности по темам дня в рамках тематической недели.</a:t>
            </a:r>
            <a:br>
              <a:rPr lang="ru-RU" sz="2400" i="1" smtClean="0">
                <a:latin typeface="Comic Sans MS" pitchFamily="66" charset="0"/>
              </a:rPr>
            </a:br>
            <a:endParaRPr lang="ru-RU" sz="2400" i="1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Наши контакты:</a:t>
            </a:r>
          </a:p>
        </p:txBody>
      </p:sp>
      <p:sp>
        <p:nvSpPr>
          <p:cNvPr id="27650" name="Text Box 1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5525" cy="1684338"/>
          </a:xfrm>
          <a:solidFill>
            <a:srgbClr val="CCFFCC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smtClean="0"/>
              <a:t>Интернет:</a:t>
            </a:r>
          </a:p>
          <a:p>
            <a:pPr>
              <a:lnSpc>
                <a:spcPct val="90000"/>
              </a:lnSpc>
            </a:pPr>
            <a:r>
              <a:rPr lang="en-US" altLang="ru-RU" b="1" smtClean="0"/>
              <a:t>pdb-dou.minobr63.ru</a:t>
            </a:r>
          </a:p>
          <a:p>
            <a:pPr>
              <a:lnSpc>
                <a:spcPct val="90000"/>
              </a:lnSpc>
            </a:pPr>
            <a:r>
              <a:rPr lang="en-US" altLang="ru-RU" b="1" smtClean="0"/>
              <a:t>e-mail: sun1952@mail.ru</a:t>
            </a:r>
            <a:endParaRPr lang="ru-RU" altLang="ru-RU" b="1" smtClean="0"/>
          </a:p>
        </p:txBody>
      </p:sp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2771775" y="3644900"/>
            <a:ext cx="55435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тел. (8-846 - 56) 61-3-84                 </a:t>
            </a:r>
          </a:p>
        </p:txBody>
      </p:sp>
      <p:sp>
        <p:nvSpPr>
          <p:cNvPr id="27652" name="Text Box 17"/>
          <p:cNvSpPr txBox="1">
            <a:spLocks noChangeArrowheads="1"/>
          </p:cNvSpPr>
          <p:nvPr/>
        </p:nvSpPr>
        <p:spPr bwMode="auto">
          <a:xfrm>
            <a:off x="611188" y="4581525"/>
            <a:ext cx="7416800" cy="11874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Адрес: 446460, Самарская область, Похвистневский район, с.Подбельск, ул. Куйбышевская, 136.</a:t>
            </a:r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6349196" y="1247764"/>
            <a:ext cx="2061008" cy="195448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6624637" cy="1296988"/>
          </a:xfrm>
          <a:ln>
            <a:solidFill>
              <a:schemeClr val="bg1"/>
            </a:solidFill>
          </a:ln>
        </p:spPr>
        <p:txBody>
          <a:bodyPr/>
          <a:lstStyle/>
          <a:p>
            <a:pPr marL="838200" indent="-838200" defTabSz="885825">
              <a:lnSpc>
                <a:spcPct val="120000"/>
              </a:lnSpc>
            </a:pPr>
            <a:r>
              <a:rPr lang="ru-RU" sz="2400" b="1" i="1" smtClean="0">
                <a:solidFill>
                  <a:srgbClr val="D7355C"/>
                </a:solidFill>
                <a:latin typeface="Times New Roman" pitchFamily="18" charset="0"/>
              </a:rPr>
              <a:t>Экспериментальная площадка</a:t>
            </a:r>
            <a:br>
              <a:rPr lang="ru-RU" sz="2400" b="1" i="1" smtClean="0">
                <a:solidFill>
                  <a:srgbClr val="D7355C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D7355C"/>
                </a:solidFill>
                <a:latin typeface="Times New Roman" pitchFamily="18" charset="0"/>
              </a:rPr>
              <a:t>по теме «Деятельностный подход к интеллектуальному развитию дошкольников»</a:t>
            </a:r>
            <a:br>
              <a:rPr lang="ru-RU" sz="2000" b="1" smtClean="0">
                <a:solidFill>
                  <a:srgbClr val="D7355C"/>
                </a:solidFill>
                <a:latin typeface="Times New Roman" pitchFamily="18" charset="0"/>
              </a:rPr>
            </a:br>
            <a:endParaRPr lang="ru-RU" sz="2000" b="1" smtClean="0">
              <a:solidFill>
                <a:srgbClr val="D7355C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7074035" y="80769"/>
            <a:ext cx="1990725" cy="188711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539750" y="2133600"/>
            <a:ext cx="712787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 b="1">
              <a:latin typeface="Calibri" pitchFamily="34" charset="0"/>
            </a:endParaRPr>
          </a:p>
        </p:txBody>
      </p:sp>
      <p:sp>
        <p:nvSpPr>
          <p:cNvPr id="15364" name="Rectangle 2"/>
          <p:cNvSpPr>
            <a:spLocks/>
          </p:cNvSpPr>
          <p:nvPr/>
        </p:nvSpPr>
        <p:spPr bwMode="auto">
          <a:xfrm>
            <a:off x="539750" y="1557338"/>
            <a:ext cx="8280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charset="0"/>
              <a:buChar char="•"/>
            </a:pPr>
            <a:r>
              <a:rPr lang="ru-RU" sz="2000" u="sng">
                <a:latin typeface="Times New Roman" pitchFamily="18" charset="0"/>
              </a:rPr>
              <a:t>СВУ МОиН СО </a:t>
            </a:r>
          </a:p>
          <a:p>
            <a:pPr eaLnBrk="0" hangingPunct="0">
              <a:buFont typeface="Arial" charset="0"/>
              <a:buChar char="•"/>
            </a:pPr>
            <a:r>
              <a:rPr lang="ru-RU" sz="2000" u="sng">
                <a:latin typeface="Times New Roman" pitchFamily="18" charset="0"/>
              </a:rPr>
              <a:t>СИПКРО</a:t>
            </a:r>
          </a:p>
          <a:p>
            <a:pPr eaLnBrk="0" hangingPunct="0">
              <a:buFont typeface="Arial" charset="0"/>
              <a:buChar char="•"/>
            </a:pPr>
            <a:r>
              <a:rPr lang="ru-RU" sz="2000" u="sng">
                <a:latin typeface="Times New Roman" pitchFamily="18" charset="0"/>
              </a:rPr>
              <a:t>Академии повышения квалификации и переподготовки работников образования МОиН РФ</a:t>
            </a:r>
            <a:br>
              <a:rPr lang="ru-RU" sz="2000" u="sng">
                <a:latin typeface="Times New Roman" pitchFamily="18" charset="0"/>
              </a:rPr>
            </a:br>
            <a:endParaRPr lang="ru-RU" sz="2000">
              <a:latin typeface="Times New Roman" pitchFamily="18" charset="0"/>
            </a:endParaRPr>
          </a:p>
        </p:txBody>
      </p:sp>
      <p:pic>
        <p:nvPicPr>
          <p:cNvPr id="15365" name="Picture 9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997200"/>
            <a:ext cx="3168650" cy="3455988"/>
          </a:xfrm>
          <a:prstGeom prst="rect">
            <a:avLst/>
          </a:prstGeom>
          <a:solidFill>
            <a:schemeClr val="bg1">
              <a:alpha val="50195"/>
            </a:schemeClr>
          </a:solidFill>
          <a:ln w="101600">
            <a:solidFill>
              <a:srgbClr val="800000"/>
            </a:solidFill>
            <a:round/>
            <a:headEnd/>
            <a:tailEnd/>
          </a:ln>
        </p:spPr>
      </p:pic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213100"/>
            <a:ext cx="4308475" cy="3313113"/>
          </a:xfrm>
          <a:prstGeom prst="rect">
            <a:avLst/>
          </a:prstGeom>
          <a:noFill/>
          <a:ln w="1016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547813" y="274638"/>
            <a:ext cx="7127875" cy="2001837"/>
          </a:xfrm>
        </p:spPr>
        <p:txBody>
          <a:bodyPr/>
          <a:lstStyle/>
          <a:p>
            <a:r>
              <a:rPr lang="ru-RU" sz="3200" b="1" u="sng" smtClean="0">
                <a:solidFill>
                  <a:srgbClr val="D7355C"/>
                </a:solidFill>
              </a:rPr>
              <a:t>Основная цель</a:t>
            </a:r>
            <a:r>
              <a:rPr lang="ru-RU" sz="3200" b="1" smtClean="0">
                <a:solidFill>
                  <a:srgbClr val="D7355C"/>
                </a:solidFill>
              </a:rPr>
              <a:t> </a:t>
            </a:r>
            <a:br>
              <a:rPr lang="ru-RU" sz="3200" b="1" smtClean="0">
                <a:solidFill>
                  <a:srgbClr val="D7355C"/>
                </a:solidFill>
              </a:rPr>
            </a:br>
            <a:r>
              <a:rPr lang="ru-RU" sz="2000" b="1" smtClean="0"/>
              <a:t>- </a:t>
            </a:r>
            <a:r>
              <a:rPr lang="ru-RU" sz="2400" b="1" smtClean="0"/>
              <a:t>создание системы работы, направленной на развитие познавательной активности, любознательности воспитанников посредством системно-деятельностного подхода.</a:t>
            </a:r>
            <a:br>
              <a:rPr lang="ru-RU" sz="2400" b="1" smtClean="0"/>
            </a:br>
            <a:endParaRPr lang="ru-RU" sz="2400" b="1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D7355C"/>
                </a:solidFill>
              </a:rPr>
              <a:t>Задачи: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Повысить уровень профессиональной компетенции педагогов ДОУ по направлению экспериментальной деятельности.</a:t>
            </a:r>
            <a:br>
              <a:rPr lang="ru-RU" sz="1800" smtClean="0"/>
            </a:b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Реализовать продуктивные формы взаимодействия участников образовательного процесса, способствующих развитию самостоятельности и инициативности дошкольников. </a:t>
            </a:r>
            <a:br>
              <a:rPr lang="ru-RU" sz="1800" smtClean="0"/>
            </a:b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Разработать структуру и содержание НОД на основе принципов системно-деятельностного подхода, обеспечивающую развитие самостоятельности и инициативности воспитанников, ситуации успешности в различных видах деятельности.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Пополнить развивающую предметно-пространственную среду групп, которая будет способствовать развитию самостоятельности и инициативности воспитанников в условиях самостоятельной и совместной деятельности.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81290" y="81808"/>
            <a:ext cx="1379683" cy="13081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4005263"/>
            <a:ext cx="3106737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0" name="Picture 8" descr="DSCN0148"/>
          <p:cNvPicPr>
            <a:picLocks noChangeAspect="1" noChangeArrowheads="1"/>
          </p:cNvPicPr>
          <p:nvPr/>
        </p:nvPicPr>
        <p:blipFill>
          <a:blip r:embed="rId2"/>
          <a:srcRect t="16063" r="20480"/>
          <a:stretch>
            <a:fillRect/>
          </a:stretch>
        </p:blipFill>
        <p:spPr bwMode="auto">
          <a:xfrm>
            <a:off x="395288" y="404813"/>
            <a:ext cx="4391025" cy="3476625"/>
          </a:xfrm>
          <a:prstGeom prst="rect">
            <a:avLst/>
          </a:prstGeom>
          <a:noFill/>
          <a:ln w="3810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1741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860800"/>
            <a:ext cx="471646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620713"/>
            <a:ext cx="39592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716338"/>
            <a:ext cx="40671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21"/>
          <p:cNvSpPr>
            <a:spLocks noChangeArrowheads="1"/>
          </p:cNvSpPr>
          <p:nvPr/>
        </p:nvSpPr>
        <p:spPr bwMode="auto">
          <a:xfrm>
            <a:off x="395288" y="2997200"/>
            <a:ext cx="5689600" cy="1008063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635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latin typeface="Consolas" pitchFamily="49" charset="0"/>
              </a:rPr>
              <a:t>Областные и окружные </a:t>
            </a:r>
          </a:p>
          <a:p>
            <a:pPr algn="ctr"/>
            <a:r>
              <a:rPr lang="ru-RU" b="1">
                <a:latin typeface="Consolas" pitchFamily="49" charset="0"/>
              </a:rPr>
              <a:t>семинары-практикумы, дни открытых дверей</a:t>
            </a:r>
            <a:endParaRPr lang="ru-RU"/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6" cstate="print">
            <a:lum contrast="-10000"/>
          </a:blip>
          <a:stretch>
            <a:fillRect/>
          </a:stretch>
        </p:blipFill>
        <p:spPr>
          <a:xfrm>
            <a:off x="4604078" y="283421"/>
            <a:ext cx="1379683" cy="130817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771775" cy="424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8434" name="Picture 7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620713"/>
            <a:ext cx="2736850" cy="3386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8435" name="Picture 8" descr="picture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4739">
            <a:off x="684213" y="3141663"/>
            <a:ext cx="2592387" cy="3384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8436" name="Picture 9" descr="picture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844675"/>
            <a:ext cx="2881312" cy="362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349500"/>
            <a:ext cx="28527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24268">
            <a:off x="3203575" y="3357563"/>
            <a:ext cx="23336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12"/>
          <p:cNvSpPr>
            <a:spLocks noGrp="1" noChangeArrowheads="1"/>
          </p:cNvSpPr>
          <p:nvPr>
            <p:ph type="title" idx="4294967295"/>
          </p:nvPr>
        </p:nvSpPr>
        <p:spPr>
          <a:xfrm>
            <a:off x="5256213" y="188913"/>
            <a:ext cx="3708400" cy="1728787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63500">
            <a:solidFill>
              <a:srgbClr val="00FFFF"/>
            </a:solidFill>
            <a:round/>
          </a:ln>
        </p:spPr>
        <p:txBody>
          <a:bodyPr/>
          <a:lstStyle/>
          <a:p>
            <a:pPr eaLnBrk="1" hangingPunct="1"/>
            <a:r>
              <a:rPr lang="ru-RU" sz="2400" b="1" smtClean="0"/>
              <a:t>Представление</a:t>
            </a:r>
            <a:br>
              <a:rPr lang="ru-RU" sz="2400" b="1" smtClean="0"/>
            </a:br>
            <a:r>
              <a:rPr lang="ru-RU" sz="2400" b="1" smtClean="0"/>
              <a:t>опыта педагогов </a:t>
            </a:r>
            <a:br>
              <a:rPr lang="ru-RU" sz="2400" b="1" smtClean="0"/>
            </a:br>
            <a:r>
              <a:rPr lang="ru-RU" sz="2400" b="1" smtClean="0"/>
              <a:t>на различных уровнях</a:t>
            </a:r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8" cstate="print">
            <a:lum contrast="-10000"/>
          </a:blip>
          <a:stretch>
            <a:fillRect/>
          </a:stretch>
        </p:blipFill>
        <p:spPr>
          <a:xfrm>
            <a:off x="260678" y="5311033"/>
            <a:ext cx="1379683" cy="13081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84313"/>
            <a:ext cx="3673475" cy="2752725"/>
          </a:xfrm>
          <a:prstGeom prst="rect">
            <a:avLst/>
          </a:prstGeom>
          <a:noFill/>
          <a:ln w="889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9458" name="Picture 6" descr="IMG_2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33375"/>
            <a:ext cx="3313112" cy="2438400"/>
          </a:xfrm>
          <a:prstGeom prst="rect">
            <a:avLst/>
          </a:prstGeom>
          <a:noFill/>
          <a:ln w="889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9459" name="Picture 5" descr="picture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8980">
            <a:off x="323850" y="692150"/>
            <a:ext cx="1835150" cy="3128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4365625"/>
            <a:ext cx="4535487" cy="2162175"/>
          </a:xfrm>
          <a:prstGeom prst="rect">
            <a:avLst/>
          </a:prstGeom>
          <a:noFill/>
          <a:ln w="889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9461" name="Picture 7" descr="проект ДОРОГ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2205038"/>
            <a:ext cx="3095625" cy="2319337"/>
          </a:xfrm>
          <a:prstGeom prst="rect">
            <a:avLst/>
          </a:prstGeom>
          <a:noFill/>
          <a:ln w="889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9462" name="Picture 8" descr="picture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31233">
            <a:off x="395288" y="3213100"/>
            <a:ext cx="1735137" cy="2992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8"/>
          <a:srcRect t="12491"/>
          <a:stretch>
            <a:fillRect/>
          </a:stretch>
        </p:blipFill>
        <p:spPr bwMode="auto">
          <a:xfrm>
            <a:off x="1547813" y="4581525"/>
            <a:ext cx="3068637" cy="2012950"/>
          </a:xfrm>
          <a:prstGeom prst="rect">
            <a:avLst/>
          </a:prstGeom>
          <a:noFill/>
          <a:ln w="889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9464" name="Picture 10" descr="picture"/>
          <p:cNvPicPr preferRelativeResize="0">
            <a:picLocks noChangeArrowheads="1"/>
          </p:cNvPicPr>
          <p:nvPr/>
        </p:nvPicPr>
        <p:blipFill>
          <a:blip r:embed="rId9">
            <a:lum bright="-12000"/>
          </a:blip>
          <a:srcRect/>
          <a:stretch>
            <a:fillRect/>
          </a:stretch>
        </p:blipFill>
        <p:spPr bwMode="auto">
          <a:xfrm rot="-806030">
            <a:off x="7164388" y="2133600"/>
            <a:ext cx="1655762" cy="252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9465" name="Picture 11" descr="picture"/>
          <p:cNvPicPr preferRelativeResize="0">
            <a:picLocks noChangeArrowheads="1"/>
          </p:cNvPicPr>
          <p:nvPr/>
        </p:nvPicPr>
        <p:blipFill>
          <a:blip r:embed="rId10">
            <a:lum bright="-6000"/>
          </a:blip>
          <a:srcRect/>
          <a:stretch>
            <a:fillRect/>
          </a:stretch>
        </p:blipFill>
        <p:spPr bwMode="auto">
          <a:xfrm rot="-770121">
            <a:off x="4284663" y="333375"/>
            <a:ext cx="1223962" cy="2058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748123">
            <a:off x="5580063" y="0"/>
            <a:ext cx="15271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2"/>
          <p:cNvSpPr>
            <a:spLocks/>
          </p:cNvSpPr>
          <p:nvPr/>
        </p:nvSpPr>
        <p:spPr bwMode="auto">
          <a:xfrm>
            <a:off x="1763713" y="4149725"/>
            <a:ext cx="6696075" cy="503238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chemeClr val="hlink"/>
                </a:solidFill>
                <a:latin typeface="Calibri" pitchFamily="34" charset="0"/>
              </a:rPr>
              <a:t>Участие детей в различных конкурсах</a:t>
            </a:r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12" cstate="print">
            <a:lum contrast="-10000"/>
          </a:blip>
          <a:stretch>
            <a:fillRect/>
          </a:stretch>
        </p:blipFill>
        <p:spPr>
          <a:xfrm>
            <a:off x="7682240" y="81808"/>
            <a:ext cx="1379683" cy="13081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427538" y="1052513"/>
            <a:ext cx="4248150" cy="5329237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sz="2800" b="1" i="1" smtClean="0">
                <a:solidFill>
                  <a:srgbClr val="C4485D"/>
                </a:solidFill>
                <a:latin typeface="Comic Sans MS" pitchFamily="66" charset="0"/>
              </a:rPr>
              <a:t>Актуальность пособия</a:t>
            </a:r>
            <a:r>
              <a:rPr lang="ru-RU" sz="2400" b="1" i="1" smtClean="0">
                <a:solidFill>
                  <a:srgbClr val="C4485D"/>
                </a:solidFill>
                <a:latin typeface="Comic Sans MS" pitchFamily="66" charset="0"/>
              </a:rPr>
              <a:t/>
            </a:r>
            <a:br>
              <a:rPr lang="ru-RU" sz="2400" b="1" i="1" smtClean="0">
                <a:solidFill>
                  <a:srgbClr val="C4485D"/>
                </a:solidFill>
                <a:latin typeface="Comic Sans MS" pitchFamily="66" charset="0"/>
              </a:rPr>
            </a:br>
            <a:r>
              <a:rPr lang="ru-RU" sz="2400" i="1" smtClean="0">
                <a:latin typeface="Comic Sans MS" pitchFamily="66" charset="0"/>
              </a:rPr>
              <a:t>- представлены принципы системно-деятельностного подхода в контексте требований ФГОС ДО. </a:t>
            </a:r>
            <a:r>
              <a:rPr lang="ru-RU" sz="2800" b="1" i="1" smtClean="0">
                <a:solidFill>
                  <a:srgbClr val="C4485D"/>
                </a:solidFill>
                <a:latin typeface="Comic Sans MS" pitchFamily="66" charset="0"/>
              </a:rPr>
              <a:t>Новизна  пособия</a:t>
            </a:r>
            <a:r>
              <a:rPr lang="ru-RU" sz="2400" i="1" smtClean="0">
                <a:latin typeface="Comic Sans MS" pitchFamily="66" charset="0"/>
              </a:rPr>
              <a:t> - в содержание раскрывается реализация современных образовательных технологий.</a:t>
            </a:r>
            <a:endParaRPr lang="ru-RU" sz="2000" i="1" smtClean="0">
              <a:latin typeface="Comic Sans MS" pitchFamily="66" charset="0"/>
            </a:endParaRPr>
          </a:p>
        </p:txBody>
      </p:sp>
      <p:pic>
        <p:nvPicPr>
          <p:cNvPr id="20482" name="Picture 4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3887787" cy="6042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7682240" y="81808"/>
            <a:ext cx="1379683" cy="13081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1620838"/>
          </a:xfrm>
        </p:spPr>
        <p:txBody>
          <a:bodyPr/>
          <a:lstStyle/>
          <a:p>
            <a:r>
              <a:rPr lang="ru-RU" sz="3200" b="1" smtClean="0">
                <a:solidFill>
                  <a:srgbClr val="1F60E1"/>
                </a:solidFill>
                <a:latin typeface="Comic Sans MS" pitchFamily="66" charset="0"/>
              </a:rPr>
              <a:t>Современные образовательные </a:t>
            </a:r>
            <a:br>
              <a:rPr lang="ru-RU" sz="3200" b="1" smtClean="0">
                <a:solidFill>
                  <a:srgbClr val="1F60E1"/>
                </a:solidFill>
                <a:latin typeface="Comic Sans MS" pitchFamily="66" charset="0"/>
              </a:rPr>
            </a:br>
            <a:r>
              <a:rPr lang="ru-RU" sz="3200" b="1" smtClean="0">
                <a:solidFill>
                  <a:srgbClr val="1F60E1"/>
                </a:solidFill>
                <a:latin typeface="Comic Sans MS" pitchFamily="66" charset="0"/>
              </a:rPr>
              <a:t>технологии</a:t>
            </a:r>
            <a:br>
              <a:rPr lang="ru-RU" sz="3200" b="1" smtClean="0">
                <a:solidFill>
                  <a:srgbClr val="1F60E1"/>
                </a:solidFill>
                <a:latin typeface="Comic Sans MS" pitchFamily="66" charset="0"/>
              </a:rPr>
            </a:br>
            <a:endParaRPr lang="ru-RU" sz="2800" b="1" smtClean="0">
              <a:solidFill>
                <a:srgbClr val="1F60E1"/>
              </a:solidFill>
              <a:latin typeface="Comic Sans MS" pitchFamily="66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44675"/>
            <a:ext cx="8683625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 smtClean="0">
              <a:solidFill>
                <a:srgbClr val="1F60E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1F60E1"/>
                </a:solidFill>
                <a:latin typeface="Comic Sans MS" pitchFamily="66" charset="0"/>
              </a:rPr>
              <a:t>Ситуации успеха</a:t>
            </a:r>
            <a:r>
              <a:rPr lang="ru-RU" sz="2000" smtClean="0">
                <a:latin typeface="Comic Sans MS" pitchFamily="66" charset="0"/>
              </a:rPr>
              <a:t> в организации детских видов деятельности. 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1F60E1"/>
                </a:solidFill>
                <a:latin typeface="Comic Sans MS" pitchFamily="66" charset="0"/>
              </a:rPr>
              <a:t>Социо-игровые технологии</a:t>
            </a:r>
            <a:r>
              <a:rPr lang="ru-RU" sz="2000" smtClean="0">
                <a:latin typeface="Comic Sans MS" pitchFamily="66" charset="0"/>
              </a:rPr>
              <a:t> на развитие коммуникативных способностей детей, навыков общения детей между собой, со взрослым при выполнении общего дела.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1F60E1"/>
                </a:solidFill>
                <a:latin typeface="Comic Sans MS" pitchFamily="66" charset="0"/>
              </a:rPr>
              <a:t>Развивающие игровые технологии</a:t>
            </a:r>
            <a:r>
              <a:rPr lang="ru-RU" sz="2000" smtClean="0">
                <a:latin typeface="Comic Sans MS" pitchFamily="66" charset="0"/>
              </a:rPr>
              <a:t>, направленные на развитие целостного восприятия, внимания, мышления дошкольников в процессе реализации системно-деятельностного подхода.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1F60E1"/>
                </a:solidFill>
                <a:latin typeface="Comic Sans MS" pitchFamily="66" charset="0"/>
              </a:rPr>
              <a:t>Детское экспериментирование </a:t>
            </a:r>
            <a:r>
              <a:rPr lang="ru-RU" sz="2000" b="1" smtClean="0">
                <a:latin typeface="Comic Sans MS" pitchFamily="66" charset="0"/>
              </a:rPr>
              <a:t>- </a:t>
            </a:r>
            <a:r>
              <a:rPr lang="ru-RU" sz="2000" smtClean="0">
                <a:latin typeface="Comic Sans MS" pitchFamily="66" charset="0"/>
              </a:rPr>
              <a:t>формирование любознательности, самостоятельности, целеполагания, способности преобразовывать какие-либо предметы и явления для достижения определенного результата, умения делать простейшие выводы, развитие эмоциональной сферы ребенка.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3366FF"/>
                </a:solidFill>
                <a:latin typeface="Comic Sans MS" pitchFamily="66" charset="0"/>
              </a:rPr>
              <a:t>Технология «Ситуация» </a:t>
            </a:r>
            <a:r>
              <a:rPr lang="ru-RU" sz="2000" smtClean="0">
                <a:solidFill>
                  <a:srgbClr val="3366FF"/>
                </a:solidFill>
                <a:latin typeface="Comic Sans MS" pitchFamily="66" charset="0"/>
              </a:rPr>
              <a:t>авторов Л.Г. Петерсон, Е.Е. Кочемасовой</a:t>
            </a:r>
            <a:r>
              <a:rPr lang="ru-RU" sz="2000" smtClean="0">
                <a:latin typeface="Comic Sans MS" pitchFamily="66" charset="0"/>
              </a:rPr>
              <a:t> позволяет реализовывать системно-деятельностный подход при ФЭМП дошкольников. </a:t>
            </a:r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7682240" y="81808"/>
            <a:ext cx="1379683" cy="13081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04800" y="4953000"/>
            <a:ext cx="4343400" cy="1752600"/>
          </a:xfrm>
        </p:spPr>
        <p:txBody>
          <a:bodyPr/>
          <a:lstStyle/>
          <a:p>
            <a:r>
              <a:rPr lang="ru-RU" sz="2000" b="1" u="sng" smtClean="0">
                <a:solidFill>
                  <a:srgbClr val="1F60E1"/>
                </a:solidFill>
              </a:rPr>
              <a:t>Дифференцированные задания </a:t>
            </a:r>
            <a:br>
              <a:rPr lang="ru-RU" sz="2000" b="1" u="sng" smtClean="0">
                <a:solidFill>
                  <a:srgbClr val="1F60E1"/>
                </a:solidFill>
              </a:rPr>
            </a:br>
            <a:r>
              <a:rPr lang="ru-RU" sz="2000" b="1" u="sng" smtClean="0">
                <a:solidFill>
                  <a:srgbClr val="1F60E1"/>
                </a:solidFill>
              </a:rPr>
              <a:t>по выбору детей </a:t>
            </a:r>
            <a:br>
              <a:rPr lang="ru-RU" sz="2000" b="1" u="sng" smtClean="0">
                <a:solidFill>
                  <a:srgbClr val="1F60E1"/>
                </a:solidFill>
              </a:rPr>
            </a:br>
            <a:r>
              <a:rPr lang="ru-RU" sz="2000" b="1" u="sng" smtClean="0">
                <a:solidFill>
                  <a:srgbClr val="1F60E1"/>
                </a:solidFill>
              </a:rPr>
              <a:t>(разноцветные коробки):</a:t>
            </a:r>
            <a:r>
              <a:rPr lang="ru-RU" sz="2000" smtClean="0">
                <a:solidFill>
                  <a:srgbClr val="1F60E1"/>
                </a:solidFill>
              </a:rPr>
              <a:t> </a:t>
            </a:r>
            <a:br>
              <a:rPr lang="ru-RU" sz="2000" smtClean="0">
                <a:solidFill>
                  <a:srgbClr val="1F60E1"/>
                </a:solidFill>
              </a:rPr>
            </a:br>
            <a:r>
              <a:rPr lang="ru-RU" sz="2000" smtClean="0">
                <a:solidFill>
                  <a:srgbClr val="1F60E1"/>
                </a:solidFill>
              </a:rPr>
              <a:t>Красная – сложные задания, зелёная – средней сложности, жёлтая – лёгкие задания.</a:t>
            </a:r>
          </a:p>
        </p:txBody>
      </p:sp>
      <p:pic>
        <p:nvPicPr>
          <p:cNvPr id="22530" name="Picture 3" descr="DSCN76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447800"/>
            <a:ext cx="3657600" cy="3348038"/>
          </a:xfrm>
          <a:ln w="57150">
            <a:solidFill>
              <a:srgbClr val="006699"/>
            </a:solidFill>
          </a:ln>
        </p:spPr>
      </p:pic>
      <p:pic>
        <p:nvPicPr>
          <p:cNvPr id="22531" name="Picture 4" descr="DSCN76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4437063" cy="3327400"/>
          </a:xfrm>
          <a:prstGeom prst="rect">
            <a:avLst/>
          </a:prstGeom>
          <a:noFill/>
          <a:ln w="57150">
            <a:solidFill>
              <a:srgbClr val="006699"/>
            </a:solidFill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876800" y="41148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u="sng">
                <a:solidFill>
                  <a:srgbClr val="1F60E1"/>
                </a:solidFill>
                <a:latin typeface="Calibri" pitchFamily="34" charset="0"/>
              </a:rPr>
              <a:t>Игра «Светофор»</a:t>
            </a:r>
            <a:br>
              <a:rPr lang="ru-RU" sz="2000" b="1" u="sng">
                <a:solidFill>
                  <a:srgbClr val="1F60E1"/>
                </a:solidFill>
                <a:latin typeface="Calibri" pitchFamily="34" charset="0"/>
              </a:rPr>
            </a:br>
            <a:r>
              <a:rPr lang="ru-RU" sz="2000">
                <a:solidFill>
                  <a:srgbClr val="1F60E1"/>
                </a:solidFill>
                <a:latin typeface="Calibri" pitchFamily="34" charset="0"/>
              </a:rPr>
              <a:t>При выполнении группового или индивидуального задания дети поднимают «светофор» красной или зелёной стороной к педагогу, сигнализируя о своей готовности к ответу.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457200" y="274638"/>
            <a:ext cx="3810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1F60E1"/>
                </a:solidFill>
                <a:latin typeface="Calibri" pitchFamily="34" charset="0"/>
              </a:rPr>
              <a:t>Приёмы </a:t>
            </a:r>
            <a:br>
              <a:rPr lang="ru-RU" sz="2800" b="1">
                <a:solidFill>
                  <a:srgbClr val="1F60E1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1F60E1"/>
                </a:solidFill>
                <a:latin typeface="Calibri" pitchFamily="34" charset="0"/>
              </a:rPr>
              <a:t>создания ситуации успеха в НОД</a:t>
            </a:r>
          </a:p>
        </p:txBody>
      </p:sp>
      <p:pic>
        <p:nvPicPr>
          <p:cNvPr id="5" name="Рисунок 4" descr="Cjkysirj.pn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789690" y="3655271"/>
            <a:ext cx="1379683" cy="130817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641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Comic Sans MS</vt:lpstr>
      <vt:lpstr>Century</vt:lpstr>
      <vt:lpstr>Consolas</vt:lpstr>
      <vt:lpstr>Verdana</vt:lpstr>
      <vt:lpstr>Тема Office</vt:lpstr>
      <vt:lpstr>Слайд 1</vt:lpstr>
      <vt:lpstr>Экспериментальная площадка по теме «Деятельностный подход к интеллектуальному развитию дошкольников» </vt:lpstr>
      <vt:lpstr>Основная цель  - создание системы работы, направленной на развитие познавательной активности, любознательности воспитанников посредством системно-деятельностного подхода. </vt:lpstr>
      <vt:lpstr>Слайд 4</vt:lpstr>
      <vt:lpstr>Представление опыта педагогов  на различных уровнях</vt:lpstr>
      <vt:lpstr>Слайд 6</vt:lpstr>
      <vt:lpstr>Актуальность пособия - представлены принципы системно-деятельностного подхода в контексте требований ФГОС ДО. Новизна  пособия - в содержание раскрывается реализация современных образовательных технологий.</vt:lpstr>
      <vt:lpstr>Современные образовательные  технологии </vt:lpstr>
      <vt:lpstr>Дифференцированные задания  по выбору детей  (разноцветные коробки):  Красная – сложные задания, зелёная – средней сложности, жёлтая – лёгкие задания.</vt:lpstr>
      <vt:lpstr>Приёмы формирования уверенности  в своих силах у ребёнка</vt:lpstr>
      <vt:lpstr>Слайд 11</vt:lpstr>
      <vt:lpstr>Слайд 12</vt:lpstr>
      <vt:lpstr>Ширмы-трансформеры</vt:lpstr>
      <vt:lpstr>Содержание  методического пособия</vt:lpstr>
      <vt:lpstr>Наши контакты: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Semya Saldaevy</dc:creator>
  <cp:lastModifiedBy>USER</cp:lastModifiedBy>
  <cp:revision>73</cp:revision>
  <dcterms:created xsi:type="dcterms:W3CDTF">2012-02-27T15:55:59Z</dcterms:created>
  <dcterms:modified xsi:type="dcterms:W3CDTF">2015-11-05T04:19:11Z</dcterms:modified>
</cp:coreProperties>
</file>