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BF1AF-ED20-4381-AF08-A90F3DA8A31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C8E65-4BC5-416A-B1B4-566C2DDC4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C8E65-4BC5-416A-B1B4-566C2DDC41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E26B-F142-4A27-A5FE-C8F96E41E2B3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A1A5-6DF2-4212-811A-01E39F419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772400" cy="2143115"/>
          </a:xfrm>
        </p:spPr>
        <p:txBody>
          <a:bodyPr/>
          <a:lstStyle/>
          <a:p>
            <a:r>
              <a:rPr lang="ru-RU" b="1" dirty="0" smtClean="0">
                <a:solidFill>
                  <a:srgbClr val="FB2E05"/>
                </a:solidFill>
              </a:rPr>
              <a:t>«Социальные сервисы»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5" descr="90з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858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14553"/>
          </a:xfrm>
        </p:spPr>
        <p:txBody>
          <a:bodyPr/>
          <a:lstStyle/>
          <a:p>
            <a:r>
              <a:rPr lang="ru-RU" dirty="0" smtClean="0">
                <a:solidFill>
                  <a:srgbClr val="CB13A8"/>
                </a:solidFill>
              </a:rPr>
              <a:t>Поисковые системы</a:t>
            </a:r>
            <a:r>
              <a:rPr lang="en-US" dirty="0" smtClean="0">
                <a:solidFill>
                  <a:srgbClr val="CB13A8"/>
                </a:solidFill>
              </a:rPr>
              <a:t>:</a:t>
            </a:r>
            <a:r>
              <a:rPr lang="ru-RU" dirty="0" smtClean="0">
                <a:solidFill>
                  <a:srgbClr val="CB13A8"/>
                </a:solidFill>
              </a:rPr>
              <a:t/>
            </a:r>
            <a:br>
              <a:rPr lang="ru-RU" dirty="0" smtClean="0">
                <a:solidFill>
                  <a:srgbClr val="CB13A8"/>
                </a:solidFill>
              </a:rPr>
            </a:br>
            <a:r>
              <a:rPr lang="ru-RU" dirty="0" smtClean="0">
                <a:solidFill>
                  <a:srgbClr val="0AD81E"/>
                </a:solidFill>
              </a:rPr>
              <a:t>«</a:t>
            </a:r>
            <a:r>
              <a:rPr lang="ru-RU" b="1" dirty="0" err="1" smtClean="0">
                <a:solidFill>
                  <a:srgbClr val="0AD81E"/>
                </a:solidFill>
              </a:rPr>
              <a:t>Свики</a:t>
            </a:r>
            <a:r>
              <a:rPr lang="ru-RU" b="1" dirty="0" smtClean="0">
                <a:solidFill>
                  <a:srgbClr val="0AD81E"/>
                </a:solidFill>
              </a:rPr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4290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Интересна для коллективной деятельности. Настраивается под индивидуального пользователя, сама обучается по истории запросов пользователей, выдаёт результаты поиска, позволяет выстраивать слова, на которых поиск должен обращать особое внимание.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                        </a:t>
            </a:r>
            <a:r>
              <a:rPr lang="ru-RU" sz="2400" dirty="0" smtClean="0">
                <a:solidFill>
                  <a:srgbClr val="0AD81E"/>
                </a:solidFill>
              </a:rPr>
              <a:t>«</a:t>
            </a:r>
            <a:r>
              <a:rPr lang="ru-RU" sz="2400" dirty="0" err="1" smtClean="0">
                <a:solidFill>
                  <a:srgbClr val="0AD81E"/>
                </a:solidFill>
              </a:rPr>
              <a:t>Флексум</a:t>
            </a:r>
            <a:r>
              <a:rPr lang="ru-RU" sz="2400" dirty="0" smtClean="0">
                <a:solidFill>
                  <a:srgbClr val="0AD81E"/>
                </a:solidFill>
              </a:rPr>
              <a:t>»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Ориентирован на коллективную работу. Авторы поиска могут общаться между собой, искать себе соавторов, добавлять, редактировать описания сайтов, вести 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блоги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0AD81E"/>
              </a:solidFill>
            </a:endParaRPr>
          </a:p>
          <a:p>
            <a:endParaRPr lang="ru-RU" sz="2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/>
          <a:lstStyle/>
          <a:p>
            <a:r>
              <a:rPr lang="ru-RU" b="1" dirty="0" smtClean="0">
                <a:solidFill>
                  <a:schemeClr val="hlink"/>
                </a:solidFill>
              </a:rPr>
              <a:t>«Социальные сети»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3886200"/>
            <a:ext cx="5129226" cy="161450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4" name="Picture 9" descr="ываро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20802113">
            <a:off x="575742" y="1637373"/>
            <a:ext cx="3886200" cy="2146300"/>
          </a:xfrm>
          <a:noFill/>
          <a:ln/>
        </p:spPr>
      </p:pic>
      <p:pic>
        <p:nvPicPr>
          <p:cNvPr id="5" name="Picture 9" descr="ываро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20802113">
            <a:off x="728142" y="1789773"/>
            <a:ext cx="3886200" cy="2146300"/>
          </a:xfrm>
          <a:noFill/>
          <a:ln/>
        </p:spPr>
      </p:pic>
      <p:pic>
        <p:nvPicPr>
          <p:cNvPr id="6" name="Picture 10" descr="лдж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52429">
            <a:off x="5011768" y="1485459"/>
            <a:ext cx="370205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 descr="ыва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802113">
            <a:off x="891505" y="1666272"/>
            <a:ext cx="3535280" cy="1952491"/>
          </a:xfrm>
          <a:prstGeom prst="rect">
            <a:avLst/>
          </a:prstGeom>
          <a:noFill/>
          <a:ln/>
        </p:spPr>
      </p:pic>
      <p:pic>
        <p:nvPicPr>
          <p:cNvPr id="8" name="Picture 13" descr="апр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643174" y="4143380"/>
            <a:ext cx="4924420" cy="2057400"/>
          </a:xfrm>
          <a:noFill/>
          <a:ln/>
        </p:spPr>
      </p:pic>
      <p:pic>
        <p:nvPicPr>
          <p:cNvPr id="9" name="Picture 13" descr="апр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285984" y="4357694"/>
            <a:ext cx="4724416" cy="1966905"/>
          </a:xfrm>
          <a:noFill/>
          <a:ln/>
        </p:spPr>
      </p:pic>
      <p:pic>
        <p:nvPicPr>
          <p:cNvPr id="10" name="Picture 13" descr="апр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063346" y="4143380"/>
            <a:ext cx="4947053" cy="1928826"/>
          </a:xfrm>
          <a:noFill/>
          <a:ln/>
        </p:spPr>
      </p:pic>
      <p:pic>
        <p:nvPicPr>
          <p:cNvPr id="11" name="Picture 13" descr="апр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4419600"/>
            <a:ext cx="5638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78594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«БЫТЬ всегда на связи, держать руку на пульсе, совместно двигаться вперёд – вот девиз поколения Интернет!»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90б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2895600"/>
            <a:ext cx="6477000" cy="3517900"/>
          </a:xfrm>
          <a:noFill/>
          <a:ln/>
        </p:spPr>
      </p:pic>
      <p:pic>
        <p:nvPicPr>
          <p:cNvPr id="5" name="Picture 6" descr="90б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3048000"/>
            <a:ext cx="6477000" cy="3517900"/>
          </a:xfrm>
          <a:noFill/>
          <a:ln/>
        </p:spPr>
      </p:pic>
      <p:pic>
        <p:nvPicPr>
          <p:cNvPr id="6" name="Picture 6" descr="90б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62" y="2786058"/>
            <a:ext cx="7224738" cy="3932242"/>
          </a:xfrm>
          <a:noFill/>
          <a:ln/>
        </p:spPr>
      </p:pic>
      <p:pic>
        <p:nvPicPr>
          <p:cNvPr id="7" name="Picture 6" descr="90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6572296" cy="408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«Всемирная паутина»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286124"/>
            <a:ext cx="3486152" cy="214314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2F0ACC"/>
              </a:solidFill>
            </a:endParaRPr>
          </a:p>
        </p:txBody>
      </p:sp>
      <p:pic>
        <p:nvPicPr>
          <p:cNvPr id="10" name="Picture 7" descr="123456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782318"/>
            <a:ext cx="3471858" cy="2932698"/>
          </a:xfrm>
          <a:prstGeom prst="rect">
            <a:avLst/>
          </a:prstGeom>
          <a:noFill/>
          <a:ln/>
        </p:spPr>
      </p:pic>
      <p:pic>
        <p:nvPicPr>
          <p:cNvPr id="11" name="Picture 8" descr="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86446" y="2774484"/>
            <a:ext cx="3052754" cy="3164353"/>
          </a:xfrm>
          <a:noFill/>
          <a:ln/>
        </p:spPr>
      </p:pic>
      <p:pic>
        <p:nvPicPr>
          <p:cNvPr id="12" name="Picture 8" descr="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2" y="2571744"/>
            <a:ext cx="3487251" cy="3614734"/>
          </a:xfrm>
          <a:noFill/>
          <a:ln/>
        </p:spPr>
      </p:pic>
      <p:pic>
        <p:nvPicPr>
          <p:cNvPr id="13" name="Picture 8" descr="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00593" y="2428868"/>
            <a:ext cx="3652685" cy="3786214"/>
          </a:xfrm>
          <a:noFill/>
          <a:ln/>
        </p:spPr>
      </p:pic>
      <p:pic>
        <p:nvPicPr>
          <p:cNvPr id="14" name="Picture 8" descr="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2428868"/>
            <a:ext cx="3486176" cy="3571900"/>
          </a:xfrm>
          <a:noFill/>
          <a:ln/>
        </p:spPr>
      </p:pic>
      <p:pic>
        <p:nvPicPr>
          <p:cNvPr id="15" name="Picture 8" descr="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561539"/>
            <a:ext cx="3405214" cy="352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85738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2F0ACC"/>
                </a:solidFill>
              </a:rPr>
              <a:t>Социальный сетевой сервис </a:t>
            </a:r>
            <a:r>
              <a:rPr lang="ru-RU" sz="2400" dirty="0" smtClean="0">
                <a:solidFill>
                  <a:srgbClr val="2F0ACC"/>
                </a:solidFill>
              </a:rPr>
              <a:t>– </a:t>
            </a:r>
            <a:r>
              <a:rPr lang="ru-RU" sz="2400" dirty="0" smtClean="0">
                <a:solidFill>
                  <a:srgbClr val="040113"/>
                </a:solidFill>
              </a:rPr>
              <a:t>виртуальная площадка, связывающая людей в сетевые сообщества с помощью программного обеспечения, компьютеров, объединённых в сеть (интернет) и сети документов (Всемирной паутины)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2F0ACC"/>
                </a:solidFill>
              </a:rPr>
              <a:t>Сетевое сообщество </a:t>
            </a:r>
            <a:r>
              <a:rPr lang="ru-RU" sz="2400" dirty="0" smtClean="0">
                <a:solidFill>
                  <a:srgbClr val="2F0ACC"/>
                </a:solidFill>
              </a:rPr>
              <a:t>– </a:t>
            </a:r>
            <a:r>
              <a:rPr lang="ru-RU" sz="2400" dirty="0" smtClean="0">
                <a:solidFill>
                  <a:srgbClr val="040113"/>
                </a:solidFill>
              </a:rPr>
              <a:t>группа людей, поддерживающих общение и ведущих совместной деятельности при помощи компьютерных сетевых средств.</a:t>
            </a:r>
            <a:endParaRPr lang="ru-RU" sz="2400" dirty="0" smtClean="0">
              <a:solidFill>
                <a:srgbClr val="2F0ACC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14313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96B79"/>
                </a:solidFill>
              </a:rPr>
              <a:t>Социальные сервисы</a:t>
            </a:r>
            <a:r>
              <a:rPr lang="ru-RU" sz="2800" b="1" dirty="0" smtClean="0">
                <a:solidFill>
                  <a:srgbClr val="F96B79"/>
                </a:solidFill>
              </a:rPr>
              <a:t> </a:t>
            </a:r>
            <a:r>
              <a:rPr lang="ru-RU" sz="2800" b="1" dirty="0" smtClean="0">
                <a:solidFill>
                  <a:srgbClr val="040113"/>
                </a:solidFill>
              </a:rPr>
              <a:t>стали средствами</a:t>
            </a:r>
            <a:r>
              <a:rPr lang="en-US" sz="2800" b="1" dirty="0" smtClean="0">
                <a:solidFill>
                  <a:srgbClr val="040113"/>
                </a:solidFill>
              </a:rPr>
              <a:t>:</a:t>
            </a:r>
            <a:br>
              <a:rPr lang="en-US" sz="2800" b="1" dirty="0" smtClean="0">
                <a:solidFill>
                  <a:srgbClr val="040113"/>
                </a:solidFill>
              </a:rPr>
            </a:br>
            <a:r>
              <a:rPr lang="en-US" sz="2800" dirty="0" smtClean="0"/>
              <a:t>- </a:t>
            </a:r>
            <a:r>
              <a:rPr lang="ru-RU" sz="2800" dirty="0" smtClean="0"/>
              <a:t>общения</a:t>
            </a:r>
            <a:r>
              <a:rPr lang="ru-RU" sz="2400" dirty="0" smtClean="0"/>
              <a:t>, поддержки и развития социальных контактов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ru-RU" sz="2400" dirty="0" smtClean="0"/>
              <a:t>совместного поиска, хранения, редактирования и классификации информации, обмена </a:t>
            </a:r>
            <a:r>
              <a:rPr lang="ru-RU" sz="2400" dirty="0" err="1" smtClean="0"/>
              <a:t>медиаданными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ru-RU" sz="2400" dirty="0" smtClean="0"/>
              <a:t>творческой деятельности сетевого характера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ru-RU" sz="2400" dirty="0" smtClean="0"/>
              <a:t>выполнения множества других задач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pic>
        <p:nvPicPr>
          <p:cNvPr id="5" name="Picture 6" descr="иа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124200"/>
            <a:ext cx="5900758" cy="326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785949"/>
          </a:xfrm>
        </p:spPr>
        <p:txBody>
          <a:bodyPr/>
          <a:lstStyle/>
          <a:p>
            <a:r>
              <a:rPr lang="ru-RU" dirty="0" smtClean="0">
                <a:solidFill>
                  <a:srgbClr val="F6200A"/>
                </a:solidFill>
              </a:rPr>
              <a:t>Отличие сети от сервиса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714776"/>
          </a:xfrm>
        </p:spPr>
        <p:txBody>
          <a:bodyPr numCol="2"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66FF"/>
                </a:solidFill>
              </a:rPr>
              <a:t>Социальная сеть</a:t>
            </a:r>
            <a:r>
              <a:rPr lang="en-US" b="1" dirty="0" smtClean="0">
                <a:solidFill>
                  <a:srgbClr val="0066FF"/>
                </a:solidFill>
              </a:rPr>
              <a:t>:</a:t>
            </a:r>
          </a:p>
          <a:p>
            <a:r>
              <a:rPr lang="ru-RU" dirty="0" smtClean="0">
                <a:solidFill>
                  <a:srgbClr val="040113"/>
                </a:solidFill>
              </a:rPr>
              <a:t>«социальный сервис», где приоритетным </a:t>
            </a:r>
            <a:r>
              <a:rPr lang="ru-RU" dirty="0" err="1" smtClean="0">
                <a:solidFill>
                  <a:srgbClr val="040113"/>
                </a:solidFill>
              </a:rPr>
              <a:t>контентом</a:t>
            </a:r>
            <a:r>
              <a:rPr lang="ru-RU" dirty="0" smtClean="0">
                <a:solidFill>
                  <a:srgbClr val="040113"/>
                </a:solidFill>
              </a:rPr>
              <a:t> и точкой внимания является личность </a:t>
            </a:r>
          </a:p>
          <a:p>
            <a:r>
              <a:rPr lang="ru-RU" dirty="0" smtClean="0">
                <a:solidFill>
                  <a:srgbClr val="040113"/>
                </a:solidFill>
              </a:rPr>
              <a:t>(</a:t>
            </a:r>
            <a:r>
              <a:rPr lang="ru-RU" dirty="0" err="1" smtClean="0">
                <a:solidFill>
                  <a:srgbClr val="040113"/>
                </a:solidFill>
              </a:rPr>
              <a:t>аккаунт</a:t>
            </a:r>
            <a:r>
              <a:rPr lang="ru-RU" dirty="0" smtClean="0">
                <a:solidFill>
                  <a:srgbClr val="040113"/>
                </a:solidFill>
              </a:rPr>
              <a:t> пользователя)</a:t>
            </a:r>
          </a:p>
          <a:p>
            <a:r>
              <a:rPr lang="ru-RU" b="1" dirty="0" smtClean="0">
                <a:solidFill>
                  <a:srgbClr val="0066FF"/>
                </a:solidFill>
              </a:rPr>
              <a:t>Социальный сервис</a:t>
            </a:r>
            <a:r>
              <a:rPr lang="en-US" b="1" dirty="0" smtClean="0">
                <a:solidFill>
                  <a:srgbClr val="0066FF"/>
                </a:solidFill>
              </a:rPr>
              <a:t>:</a:t>
            </a:r>
          </a:p>
          <a:p>
            <a:r>
              <a:rPr lang="ru-RU" dirty="0" smtClean="0">
                <a:solidFill>
                  <a:srgbClr val="040113"/>
                </a:solidFill>
              </a:rPr>
              <a:t>Сервис создания виртуальных </a:t>
            </a:r>
            <a:r>
              <a:rPr lang="ru-RU" dirty="0" err="1" smtClean="0">
                <a:solidFill>
                  <a:srgbClr val="040113"/>
                </a:solidFill>
              </a:rPr>
              <a:t>личностейс</a:t>
            </a:r>
            <a:r>
              <a:rPr lang="ru-RU" dirty="0" smtClean="0">
                <a:solidFill>
                  <a:srgbClr val="040113"/>
                </a:solidFill>
              </a:rPr>
              <a:t> возможностью коммуникации между  личностями</a:t>
            </a:r>
          </a:p>
          <a:p>
            <a:endParaRPr lang="ru-RU" dirty="0" smtClean="0">
              <a:solidFill>
                <a:srgbClr val="04011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428891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84B05"/>
                </a:solidFill>
              </a:rPr>
              <a:t>СОЦИАЛЬНЫЕ СЕРВИСЫ</a:t>
            </a:r>
            <a:r>
              <a:rPr lang="ru-RU" sz="2400" dirty="0" smtClean="0"/>
              <a:t> – </a:t>
            </a:r>
            <a:r>
              <a:rPr lang="en-US" sz="2400" dirty="0" smtClean="0">
                <a:solidFill>
                  <a:srgbClr val="2F0ACC"/>
                </a:solidFill>
              </a:rPr>
              <a:t>WEB 2.0</a:t>
            </a:r>
            <a:r>
              <a:rPr lang="en-US" sz="2400" dirty="0" smtClean="0"/>
              <a:t> – </a:t>
            </a:r>
            <a:r>
              <a:rPr lang="ru-RU" sz="2400" dirty="0" smtClean="0">
                <a:solidFill>
                  <a:srgbClr val="B92D07"/>
                </a:solidFill>
              </a:rPr>
              <a:t>современные средства, сетевое программное обеспечение, поддерживающее групповые взаимодействия нового характера…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00FF"/>
                </a:solidFill>
              </a:rPr>
              <a:t>- </a:t>
            </a:r>
            <a:r>
              <a:rPr lang="en-US" sz="2400" dirty="0" smtClean="0">
                <a:solidFill>
                  <a:srgbClr val="0000FF"/>
                </a:solidFill>
              </a:rPr>
              <a:t>Google;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ru-RU" sz="2400" dirty="0" smtClean="0">
                <a:solidFill>
                  <a:srgbClr val="0000FF"/>
                </a:solidFill>
              </a:rPr>
              <a:t>Я</a:t>
            </a:r>
            <a:r>
              <a:rPr lang="en-US" sz="2400" dirty="0" err="1" smtClean="0">
                <a:solidFill>
                  <a:srgbClr val="0000FF"/>
                </a:solidFill>
              </a:rPr>
              <a:t>ndex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 - </a:t>
            </a:r>
            <a:r>
              <a:rPr lang="en-US" sz="2400" dirty="0" err="1" smtClean="0">
                <a:solidFill>
                  <a:srgbClr val="0000FF"/>
                </a:solidFill>
              </a:rPr>
              <a:t>M@il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Wikipedia;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Twitter;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YouTube;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ru-RU" sz="2400" dirty="0" err="1" smtClean="0">
                <a:solidFill>
                  <a:srgbClr val="0000FF"/>
                </a:solidFill>
              </a:rPr>
              <a:t>Свики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ru-RU" sz="2400" dirty="0" err="1" smtClean="0">
                <a:solidFill>
                  <a:srgbClr val="0000FF"/>
                </a:solidFill>
              </a:rPr>
              <a:t>Панорамио</a:t>
            </a:r>
            <a:r>
              <a:rPr lang="en-US" sz="2400" dirty="0" smtClean="0">
                <a:solidFill>
                  <a:srgbClr val="0000FF"/>
                </a:solidFill>
              </a:rPr>
              <a:t>;</a:t>
            </a:r>
          </a:p>
          <a:p>
            <a:pPr algn="l"/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ru-RU" sz="2400" dirty="0" err="1" smtClean="0">
                <a:solidFill>
                  <a:srgbClr val="0000FF"/>
                </a:solidFill>
              </a:rPr>
              <a:t>Флексум</a:t>
            </a:r>
            <a:r>
              <a:rPr lang="en-US" sz="2400" dirty="0" smtClean="0">
                <a:solidFill>
                  <a:srgbClr val="0000FF"/>
                </a:solidFill>
              </a:rPr>
              <a:t>;   </a:t>
            </a:r>
            <a:r>
              <a:rPr lang="ru-RU" sz="2400" dirty="0" smtClean="0">
                <a:solidFill>
                  <a:srgbClr val="0000FF"/>
                </a:solidFill>
              </a:rPr>
              <a:t>        и мн.другие</a:t>
            </a:r>
          </a:p>
          <a:p>
            <a:pPr algn="l"/>
            <a:endParaRPr lang="en-US" sz="24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8572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A3A1A"/>
                </a:solidFill>
              </a:rPr>
              <a:t>«</a:t>
            </a:r>
            <a:r>
              <a:rPr lang="en-US" sz="2400" b="1" dirty="0" smtClean="0">
                <a:solidFill>
                  <a:srgbClr val="FA3A1A"/>
                </a:solidFill>
              </a:rPr>
              <a:t>Twitter</a:t>
            </a:r>
            <a:r>
              <a:rPr lang="ru-RU" sz="2400" b="1" dirty="0" smtClean="0">
                <a:solidFill>
                  <a:srgbClr val="FA3A1A"/>
                </a:solidFill>
              </a:rPr>
              <a:t>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40113"/>
                </a:solidFill>
              </a:rPr>
              <a:t>Позволяет публиковать свои мнения и идеи, рассказывать о событиях и новостях и при этом следить за сообщениями и обновлениями др.пользователей, получать ответные реакции на свои публикации. Позволяет следить за пользователями, слушать их и встревать в разговор на любую тему.</a:t>
            </a:r>
          </a:p>
          <a:p>
            <a:endParaRPr lang="ru-RU" dirty="0" smtClean="0">
              <a:solidFill>
                <a:srgbClr val="040113"/>
              </a:solidFill>
            </a:endParaRPr>
          </a:p>
          <a:p>
            <a:r>
              <a:rPr lang="en-US" dirty="0" smtClean="0">
                <a:solidFill>
                  <a:srgbClr val="040113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Адрес сервиса</a:t>
            </a:r>
            <a:r>
              <a:rPr lang="en-US" dirty="0" smtClean="0">
                <a:solidFill>
                  <a:srgbClr val="040113"/>
                </a:solidFill>
              </a:rPr>
              <a:t>: </a:t>
            </a:r>
            <a:r>
              <a:rPr lang="en-US" dirty="0" smtClean="0">
                <a:solidFill>
                  <a:srgbClr val="040113"/>
                </a:solidFill>
                <a:hlinkClick r:id="rId2"/>
              </a:rPr>
              <a:t>http://twitter.com</a:t>
            </a:r>
            <a:endParaRPr lang="en-US" dirty="0" smtClean="0">
              <a:solidFill>
                <a:srgbClr val="04011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285776"/>
            <a:ext cx="7772400" cy="18573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3357586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rgbClr val="040113"/>
              </a:solidFill>
            </a:endParaRPr>
          </a:p>
          <a:p>
            <a:endParaRPr lang="ru-RU" sz="2400" dirty="0" smtClean="0">
              <a:solidFill>
                <a:srgbClr val="040113"/>
              </a:solidFill>
            </a:endParaRPr>
          </a:p>
          <a:p>
            <a:endParaRPr lang="ru-RU" sz="2400" dirty="0"/>
          </a:p>
        </p:txBody>
      </p:sp>
      <p:pic>
        <p:nvPicPr>
          <p:cNvPr id="6" name="Picture 5" descr="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285728"/>
            <a:ext cx="8001056" cy="585791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00023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B2603"/>
                </a:solidFill>
              </a:rPr>
              <a:t>«</a:t>
            </a:r>
            <a:r>
              <a:rPr lang="en-US" sz="3200" b="1" dirty="0" smtClean="0">
                <a:solidFill>
                  <a:srgbClr val="FB2603"/>
                </a:solidFill>
              </a:rPr>
              <a:t>YouTube</a:t>
            </a:r>
            <a:r>
              <a:rPr lang="ru-RU" sz="3200" b="1" dirty="0" smtClean="0">
                <a:solidFill>
                  <a:srgbClr val="FB2603"/>
                </a:solidFill>
              </a:rPr>
              <a:t>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сервис, предоставляющий услуги 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хостинга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видеоматериалов. Пользователи могут добавлять, </a:t>
            </a:r>
            <a:r>
              <a:rPr lang="ru-RU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проссматривать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комментировать те или иные видеозаписи.</a:t>
            </a:r>
          </a:p>
          <a:p>
            <a:endParaRPr lang="ru-RU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</a:rPr>
              <a:t>Панорамио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сервис, функция которого заключается в том, что фотографии, сделанные пользователями размещаются на карте мира.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357694"/>
            <a:ext cx="3857652" cy="928694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pic>
        <p:nvPicPr>
          <p:cNvPr id="4" name="Picture 9" descr="ф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20295610">
            <a:off x="304800" y="838200"/>
            <a:ext cx="3962400" cy="2646363"/>
          </a:xfrm>
          <a:noFill/>
          <a:ln/>
        </p:spPr>
      </p:pic>
      <p:pic>
        <p:nvPicPr>
          <p:cNvPr id="5" name="Picture 10" descr="xcv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 rot="1651825">
            <a:off x="5029200" y="1219200"/>
            <a:ext cx="3886200" cy="2493963"/>
          </a:xfrm>
          <a:noFill/>
          <a:ln/>
        </p:spPr>
      </p:pic>
      <p:pic>
        <p:nvPicPr>
          <p:cNvPr id="6" name="Picture 9" descr="ф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20295610">
            <a:off x="457200" y="990600"/>
            <a:ext cx="3962400" cy="2646363"/>
          </a:xfrm>
          <a:noFill/>
          <a:ln/>
        </p:spPr>
      </p:pic>
      <p:pic>
        <p:nvPicPr>
          <p:cNvPr id="7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438400" y="3429000"/>
            <a:ext cx="3851275" cy="2667000"/>
          </a:xfrm>
          <a:noFill/>
          <a:ln/>
        </p:spPr>
      </p:pic>
      <p:pic>
        <p:nvPicPr>
          <p:cNvPr id="10" name="Picture 10" descr="xcv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51825">
            <a:off x="5037347" y="1399832"/>
            <a:ext cx="3886200" cy="190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590800" y="3581400"/>
            <a:ext cx="3851275" cy="1704988"/>
          </a:xfrm>
          <a:noFill/>
          <a:ln/>
        </p:spPr>
      </p:pic>
      <p:pic>
        <p:nvPicPr>
          <p:cNvPr id="13" name="Picture 13" descr="апро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371600" y="4071942"/>
            <a:ext cx="5638800" cy="1928826"/>
          </a:xfrm>
          <a:noFill/>
          <a:ln/>
        </p:spPr>
      </p:pic>
      <p:pic>
        <p:nvPicPr>
          <p:cNvPr id="15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590800" y="3581400"/>
            <a:ext cx="4052901" cy="2509802"/>
          </a:xfrm>
          <a:noFill/>
          <a:ln/>
        </p:spPr>
      </p:pic>
      <p:pic>
        <p:nvPicPr>
          <p:cNvPr id="16" name="Picture 1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2590801" y="3581400"/>
            <a:ext cx="3409959" cy="2361389"/>
          </a:xfrm>
          <a:noFill/>
          <a:ln/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962400"/>
            <a:ext cx="3581400" cy="248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Подзаголовок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336</Words>
  <Application>Microsoft Office PowerPoint</Application>
  <PresentationFormat>Экран (4:3)</PresentationFormat>
  <Paragraphs>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«Социальные сервисы»</vt:lpstr>
      <vt:lpstr>Социальный сетевой сервис – виртуальная площадка, связывающая людей в сетевые сообщества с помощью программного обеспечения, компьютеров, объединённых в сеть (интернет) и сети документов (Всемирной паутины)</vt:lpstr>
      <vt:lpstr>Социальные сервисы стали средствами: - общения, поддержки и развития социальных контактов; - совместного поиска, хранения, редактирования и классификации информации, обмена медиаданными; - творческой деятельности сетевого характера; - выполнения множества других задач; </vt:lpstr>
      <vt:lpstr>Отличие сети от сервиса</vt:lpstr>
      <vt:lpstr>СОЦИАЛЬНЫЕ СЕРВИСЫ – WEB 2.0 – современные средства, сетевое программное обеспечение, поддерживающее групповые взаимодействия нового характера…</vt:lpstr>
      <vt:lpstr>«Twitter»</vt:lpstr>
      <vt:lpstr>Слайд 7</vt:lpstr>
      <vt:lpstr>«YouTube»</vt:lpstr>
      <vt:lpstr>Слайд 9</vt:lpstr>
      <vt:lpstr>Поисковые системы: «Свики»</vt:lpstr>
      <vt:lpstr>«Социальные сети»</vt:lpstr>
      <vt:lpstr>«БЫТЬ всегда на связи, держать руку на пульсе, совместно двигаться вперёд – вот девиз поколения Интернет!»</vt:lpstr>
      <vt:lpstr>«Всемирная паутина»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«Социальные сервисы»</dc:title>
  <dc:creator>DNA7 X86</dc:creator>
  <cp:lastModifiedBy>Пользователь</cp:lastModifiedBy>
  <cp:revision>14</cp:revision>
  <dcterms:created xsi:type="dcterms:W3CDTF">2012-12-29T16:05:05Z</dcterms:created>
  <dcterms:modified xsi:type="dcterms:W3CDTF">2016-10-26T16:29:19Z</dcterms:modified>
</cp:coreProperties>
</file>