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2" r:id="rId3"/>
    <p:sldId id="273" r:id="rId4"/>
    <p:sldId id="302" r:id="rId5"/>
    <p:sldId id="275" r:id="rId6"/>
    <p:sldId id="274" r:id="rId7"/>
    <p:sldId id="262" r:id="rId8"/>
    <p:sldId id="277" r:id="rId9"/>
    <p:sldId id="281" r:id="rId10"/>
    <p:sldId id="282" r:id="rId11"/>
    <p:sldId id="287" r:id="rId12"/>
    <p:sldId id="284" r:id="rId13"/>
    <p:sldId id="258" r:id="rId14"/>
    <p:sldId id="270" r:id="rId15"/>
    <p:sldId id="264" r:id="rId16"/>
    <p:sldId id="259" r:id="rId17"/>
    <p:sldId id="305" r:id="rId18"/>
    <p:sldId id="289" r:id="rId19"/>
    <p:sldId id="301" r:id="rId20"/>
    <p:sldId id="291" r:id="rId21"/>
    <p:sldId id="295" r:id="rId22"/>
    <p:sldId id="298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D5F2-BDAE-44A7-93D6-B3878D8075D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14033-BA7C-442C-A793-85DC0B06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14033-BA7C-442C-A793-85DC0B0693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F6E309-AFE9-4560-BEC3-5F6107E9D84A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254599-8E8C-49BA-9563-07B7C8ABA9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935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Консультация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r>
              <a:rPr lang="ru-RU" sz="5400" dirty="0" smtClean="0">
                <a:latin typeface="Comic Sans MS" pitchFamily="66" charset="0"/>
              </a:rPr>
              <a:t> «</a:t>
            </a:r>
            <a:r>
              <a:rPr lang="ru-RU" sz="5400" dirty="0" smtClean="0">
                <a:latin typeface="Comic Sans MS" pitchFamily="66" charset="0"/>
              </a:rPr>
              <a:t>Подготовка к обучению грамоте» 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373216"/>
            <a:ext cx="4824536" cy="1152128"/>
          </a:xfrm>
        </p:spPr>
        <p:txBody>
          <a:bodyPr>
            <a:normAutofit fontScale="40000" lnSpcReduction="20000"/>
          </a:bodyPr>
          <a:lstStyle/>
          <a:p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43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Подготовила: </a:t>
            </a:r>
          </a:p>
          <a:p>
            <a:pPr algn="l"/>
            <a:r>
              <a:rPr lang="ru-RU" sz="43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учитель-логопед </a:t>
            </a:r>
            <a:r>
              <a:rPr lang="ru-RU" sz="43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Наследова</a:t>
            </a:r>
            <a:r>
              <a:rPr lang="ru-RU" sz="43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Е.Г.</a:t>
            </a:r>
            <a:endParaRPr lang="ru-RU" sz="3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фото октябрь\DSC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672408" cy="2544420"/>
          </a:xfrm>
          <a:prstGeom prst="rect">
            <a:avLst/>
          </a:prstGeom>
          <a:noFill/>
        </p:spPr>
      </p:pic>
      <p:pic>
        <p:nvPicPr>
          <p:cNvPr id="30723" name="Picture 3" descr="H:\фото октябрь\DSC_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816424" cy="2551551"/>
          </a:xfrm>
          <a:prstGeom prst="rect">
            <a:avLst/>
          </a:prstGeom>
          <a:noFill/>
        </p:spPr>
      </p:pic>
      <p:pic>
        <p:nvPicPr>
          <p:cNvPr id="30724" name="Picture 4" descr="H:\фото октябрь\DSC_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3635896" cy="2764475"/>
          </a:xfrm>
          <a:prstGeom prst="rect">
            <a:avLst/>
          </a:prstGeom>
          <a:noFill/>
        </p:spPr>
      </p:pic>
      <p:pic>
        <p:nvPicPr>
          <p:cNvPr id="30725" name="Picture 5" descr="H:\фото октябрь\DSC_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692696"/>
            <a:ext cx="3790760" cy="27672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1886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«Займи вагон»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886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«Собери пирамидку»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6450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над трех сложным словом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3573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«Собери букет»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фото октябрь\DS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00800" cy="52442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Работа со слоговыми линейками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mg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373216"/>
            <a:ext cx="7032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0824" y="620713"/>
            <a:ext cx="835362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Различение звуков по их качественным характеристикам 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8313" y="1484313"/>
            <a:ext cx="806412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гласный звук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согласный твердый звук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согласный мягкий звук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звонкий звук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глухой звук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31640" y="1556792"/>
            <a:ext cx="720725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31640" y="2564904"/>
            <a:ext cx="720725" cy="6477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31640" y="3429000"/>
            <a:ext cx="720725" cy="6477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img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437112"/>
            <a:ext cx="7032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15816" y="5301208"/>
            <a:ext cx="792088" cy="1080120"/>
            <a:chOff x="8490" y="3522"/>
            <a:chExt cx="2160" cy="1262"/>
          </a:xfrm>
        </p:grpSpPr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8490" y="3522"/>
              <a:ext cx="2157" cy="12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V="1">
              <a:off x="8493" y="3522"/>
              <a:ext cx="2157" cy="1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683568" y="1464238"/>
            <a:ext cx="8064896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15000"/>
              </a:lnSpc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arenR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Определение наличия звука в слове.</a:t>
            </a:r>
          </a:p>
          <a:p>
            <a:pPr marL="571500" marR="0" lvl="0" indent="-571500" algn="l" defTabSz="914400" rtl="0" eaLnBrk="1" fontAlgn="base" latinLnBrk="0" hangingPunct="1">
              <a:lnSpc>
                <a:spcPct val="115000"/>
              </a:lnSpc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arenR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Определение первого и последнего звука в слове.</a:t>
            </a:r>
          </a:p>
          <a:p>
            <a:pPr marL="571500" marR="0" lvl="0" indent="-571500" algn="l" defTabSz="914400" rtl="0" eaLnBrk="1" fontAlgn="base" latinLnBrk="0" hangingPunct="1">
              <a:lnSpc>
                <a:spcPct val="115000"/>
              </a:lnSpc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arenR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Определение места звука в слове (начало, середина, конец слова). </a:t>
            </a:r>
          </a:p>
          <a:p>
            <a:pPr marL="571500" marR="0" lvl="0" indent="-571500" algn="l" defTabSz="914400" rtl="0" eaLnBrk="1" fontAlgn="base" latinLnBrk="0" hangingPunct="1">
              <a:lnSpc>
                <a:spcPct val="115000"/>
              </a:lnSpc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arenR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Различение звуков по их качественным характеристикам (гласный - согласный, твердый - мягкий, звонкий - глухой).</a:t>
            </a:r>
          </a:p>
          <a:p>
            <a:pPr marL="571500" marR="0" lvl="0" indent="-571500" algn="l" defTabSz="914400" rtl="0" eaLnBrk="1" fontAlgn="base" latinLnBrk="0" hangingPunct="1">
              <a:lnSpc>
                <a:spcPct val="115000"/>
              </a:lnSpc>
              <a:spcAft>
                <a:spcPct val="0"/>
              </a:spcAft>
              <a:buClr>
                <a:schemeClr val="tx2"/>
              </a:buClr>
              <a:buSzPct val="70000"/>
              <a:buFont typeface="+mj-lt"/>
              <a:buAutoNum type="arabicParenR"/>
              <a:tabLst/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Определение последовательности, количества и места звуков по отношению к другим звукам.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15616" y="332656"/>
            <a:ext cx="7543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9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Звуковой анализ включает: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наличия звука в </a:t>
            </a: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слове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345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Данный этап предполагает определение на слух наличия ,</a:t>
            </a:r>
          </a:p>
          <a:p>
            <a:pPr algn="ctr"/>
            <a:r>
              <a:rPr lang="ru-RU" dirty="0" smtClean="0"/>
              <a:t>либо отсутствия в заданном слове заданного звука.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1683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Игра «Поймай звук»: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Я буду произносить слова, а ты если в слове  услышишь звук «А», хлопни в ладоши.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1265" name="Picture 1" descr="H:\фото октябрь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387416" cy="2924944"/>
          </a:xfrm>
          <a:prstGeom prst="rect">
            <a:avLst/>
          </a:prstGeom>
          <a:noFill/>
        </p:spPr>
      </p:pic>
      <p:pic>
        <p:nvPicPr>
          <p:cNvPr id="11266" name="Picture 2" descr="H:\фото октябрь\DSC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583" y="3717032"/>
            <a:ext cx="4207905" cy="2924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32129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«Звуковые бусы»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32849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«Звуковая улитка»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726918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71600" y="1988840"/>
            <a:ext cx="7050905" cy="333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404664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Определение места звука в слове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3608" y="404664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Определение места звука в слове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900113" y="5013325"/>
            <a:ext cx="2809875" cy="720725"/>
            <a:chOff x="521" y="1162"/>
            <a:chExt cx="3811" cy="953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1" y="1162"/>
              <a:ext cx="3811" cy="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1746" y="1162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3061" y="1162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059113" y="5229225"/>
            <a:ext cx="360362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900113" y="3644900"/>
            <a:ext cx="2809875" cy="720725"/>
            <a:chOff x="521" y="1162"/>
            <a:chExt cx="3811" cy="953"/>
          </a:xfrm>
        </p:grpSpPr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521" y="1162"/>
              <a:ext cx="3811" cy="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1746" y="1162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3061" y="1162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2051050" y="3789363"/>
            <a:ext cx="360363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900113" y="2276475"/>
            <a:ext cx="2809875" cy="720725"/>
            <a:chOff x="521" y="1162"/>
            <a:chExt cx="3811" cy="953"/>
          </a:xfrm>
        </p:grpSpPr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521" y="1162"/>
              <a:ext cx="3811" cy="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1746" y="1162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3061" y="1162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1187450" y="2420938"/>
            <a:ext cx="360363" cy="360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355976" y="2276872"/>
            <a:ext cx="4249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Звук слышится в начале слова         (он первый, он только один)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4355976" y="3429000"/>
            <a:ext cx="424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Звук слышится в середине слова    (он не первый и не последний)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4499992" y="4869160"/>
            <a:ext cx="424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Звук слышится в конце слова          (он последний, он только один)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DCIM\100D3100\DSC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80728"/>
            <a:ext cx="3780419" cy="2520280"/>
          </a:xfrm>
          <a:prstGeom prst="rect">
            <a:avLst/>
          </a:prstGeom>
          <a:noFill/>
        </p:spPr>
      </p:pic>
      <p:pic>
        <p:nvPicPr>
          <p:cNvPr id="2051" name="Picture 3" descr="X:\DCIM\100D3100\DSC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710732" cy="2771509"/>
          </a:xfrm>
          <a:prstGeom prst="rect">
            <a:avLst/>
          </a:prstGeom>
          <a:noFill/>
        </p:spPr>
      </p:pic>
      <p:pic>
        <p:nvPicPr>
          <p:cNvPr id="2052" name="Picture 4" descr="X:\DCIM\100D3100\DSC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3"/>
            <a:ext cx="3312368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2606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«Найди свой домик»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:\фото октябрь\DSC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96952"/>
            <a:ext cx="4678977" cy="3861048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331640" y="172928"/>
            <a:ext cx="66247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пределение порядка фонем (моделирование слова в виде картинки –слова, используя одноцветные фишки)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5" descr="H:\фото октябрь\DSC_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69133"/>
            <a:ext cx="4211960" cy="38888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Определение порядка фонем в словах их трех звуков(моделирование слова в виде картинки –слова, используя цветные  фишки)</a:t>
            </a:r>
            <a:endParaRPr lang="ru-RU" sz="2800" dirty="0"/>
          </a:p>
        </p:txBody>
      </p:sp>
      <p:pic>
        <p:nvPicPr>
          <p:cNvPr id="40963" name="Picture 3" descr="H:\фото октябрь\DSC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3888432" cy="2520280"/>
          </a:xfrm>
          <a:prstGeom prst="rect">
            <a:avLst/>
          </a:prstGeom>
          <a:noFill/>
        </p:spPr>
      </p:pic>
      <p:pic>
        <p:nvPicPr>
          <p:cNvPr id="40964" name="Picture 4" descr="H:\фото октябрь\DSC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779911" cy="25199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/>
              <a:t>Грамота –  базовые правила чтения и написания текстов на некотором языке.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          </a:t>
            </a:r>
          </a:p>
          <a:p>
            <a:pPr marL="0" indent="0">
              <a:buNone/>
            </a:pPr>
            <a:r>
              <a:rPr lang="ru-RU" sz="2800" i="1" dirty="0" smtClean="0"/>
              <a:t>    Обучение грамоте - это овладение умением читать и писать тексты, излагать свои мысли в письменной форме, понимать при чтении не только значение отдельных слов и предложений, но и смысл текста, т.е. овладение письменной речью. Обучающийся грамоте учится переводить звуки речи в буквы, т.е. писать, и воссоздавать по буквам звуки, т.е. читать.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19672" y="556277"/>
            <a:ext cx="6768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ahoma" pitchFamily="34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пределение порядка фонем в словах из четырех звуков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:\фото октябрь\DSC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760131" cy="3840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:\фото октябрь\DSC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392488" cy="2928326"/>
          </a:xfrm>
          <a:prstGeom prst="rect">
            <a:avLst/>
          </a:prstGeom>
          <a:noFill/>
        </p:spPr>
      </p:pic>
      <p:pic>
        <p:nvPicPr>
          <p:cNvPr id="46083" name="Picture 3" descr="H:\фото октябрь\DSC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4067944" cy="28943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692696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Звукобуквенный анализ слов</a:t>
            </a:r>
            <a:endParaRPr lang="ru-RU" sz="4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s.myshared.ru/4/160892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3" cy="68760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11560" y="2671940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ahoma" pitchFamily="34" charset="0"/>
              </a:rPr>
              <a:t>Спасибо за внимание 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обучения грамоты: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знакомить детей с понятиями «звук», «слог», «слово», «предложение»;</a:t>
            </a:r>
          </a:p>
          <a:p>
            <a:r>
              <a:rPr lang="ru-RU" sz="1800" dirty="0" smtClean="0"/>
              <a:t>знакомить дошкольников с основными свойствами фонематического (звукового) строения слова;</a:t>
            </a:r>
          </a:p>
          <a:p>
            <a:r>
              <a:rPr lang="ru-RU" sz="1800" dirty="0" smtClean="0"/>
              <a:t>знакомить детей с моделями (схемами) слов и предложений, специальными символами для обозначения звуков;</a:t>
            </a:r>
          </a:p>
          <a:p>
            <a:r>
              <a:rPr lang="ru-RU" sz="1800" dirty="0" smtClean="0"/>
              <a:t>научить детей называть и подбирать слова, обозначающие названия предметов, действий, признаков предмета;</a:t>
            </a:r>
          </a:p>
          <a:p>
            <a:r>
              <a:rPr lang="ru-RU" sz="1800" dirty="0" smtClean="0"/>
              <a:t>научить детей   сравнивать звуки по их качественным характеристикам (гласные, твердые и мягкие согласные, глухие и звонкие согласные), сопоставлять слова по звуковому составу;</a:t>
            </a:r>
          </a:p>
          <a:p>
            <a:r>
              <a:rPr lang="ru-RU" sz="1800" dirty="0" smtClean="0"/>
              <a:t>научить детей слоговому членению слов, выделению слогов из слова, постановке ударения в словах, определению ударного слога;</a:t>
            </a:r>
          </a:p>
          <a:p>
            <a:r>
              <a:rPr lang="ru-RU" sz="1800" dirty="0" smtClean="0"/>
              <a:t>научить   различать в предложении слова на слух, определять их количество и последовательность, составлять предложения, в том числе и с заданным количеством слов.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Структура занятий по обучению грамоте: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1.Оргмомент.</a:t>
            </a:r>
          </a:p>
          <a:p>
            <a:r>
              <a:rPr lang="ru-RU" dirty="0" smtClean="0"/>
              <a:t>2.Сообщение темы занятия.</a:t>
            </a:r>
          </a:p>
          <a:p>
            <a:r>
              <a:rPr lang="ru-RU" dirty="0" smtClean="0"/>
              <a:t>3.Характеристика звука.</a:t>
            </a:r>
          </a:p>
          <a:p>
            <a:r>
              <a:rPr lang="ru-RU" dirty="0" smtClean="0"/>
              <a:t>4.Произношение звука изолированно и в слогах.</a:t>
            </a:r>
          </a:p>
          <a:p>
            <a:r>
              <a:rPr lang="ru-RU" dirty="0" smtClean="0"/>
              <a:t>5.произношение звука в словах.</a:t>
            </a:r>
          </a:p>
          <a:p>
            <a:r>
              <a:rPr lang="ru-RU" dirty="0" smtClean="0"/>
              <a:t>6.Физкультминутка.</a:t>
            </a:r>
          </a:p>
          <a:p>
            <a:r>
              <a:rPr lang="ru-RU" dirty="0" smtClean="0"/>
              <a:t>7.Работа над предложением.</a:t>
            </a:r>
          </a:p>
          <a:p>
            <a:r>
              <a:rPr lang="ru-RU" dirty="0" smtClean="0"/>
              <a:t>8.Произношение звука в связной речи.</a:t>
            </a:r>
          </a:p>
          <a:p>
            <a:r>
              <a:rPr lang="ru-RU" dirty="0" smtClean="0"/>
              <a:t>9.Обучение элементам грамоты.</a:t>
            </a:r>
          </a:p>
          <a:p>
            <a:r>
              <a:rPr lang="ru-RU" dirty="0" smtClean="0"/>
              <a:t>10.Итог занятия.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2458616" cy="43784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Звук</a:t>
            </a: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Буква</a:t>
            </a:r>
            <a:endParaRPr lang="ru-RU" sz="4000" dirty="0"/>
          </a:p>
        </p:txBody>
      </p:sp>
      <p:pic>
        <p:nvPicPr>
          <p:cNvPr id="2050" name="Picture 2" descr="http://900igr.net/datai/okruzhajuschij-mir/Zachem-cheloveku-est/0008-006-JAz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2123728" cy="2262989"/>
          </a:xfrm>
          <a:prstGeom prst="rect">
            <a:avLst/>
          </a:prstGeom>
          <a:noFill/>
        </p:spPr>
      </p:pic>
      <p:pic>
        <p:nvPicPr>
          <p:cNvPr id="2052" name="Picture 4" descr="http://cdn-messrm-ru.gcdn.co/media/uploads/monthly_09_2016/post-835380-0-16089400-14745751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2696"/>
            <a:ext cx="1440160" cy="2267967"/>
          </a:xfrm>
          <a:prstGeom prst="rect">
            <a:avLst/>
          </a:prstGeom>
          <a:noFill/>
        </p:spPr>
      </p:pic>
      <p:pic>
        <p:nvPicPr>
          <p:cNvPr id="2054" name="Picture 6" descr="http://upravapreobr.ru/uploads/posts/2016-07/1468823991_glaza-zavorazhivay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013176"/>
            <a:ext cx="3024336" cy="998031"/>
          </a:xfrm>
          <a:prstGeom prst="rect">
            <a:avLst/>
          </a:prstGeom>
          <a:noFill/>
        </p:spPr>
      </p:pic>
      <p:pic>
        <p:nvPicPr>
          <p:cNvPr id="2056" name="Picture 8" descr="http://elcode-blog.ru/wp-content/uploads/2012/11/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2555776" cy="2555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548681"/>
            <a:ext cx="7931224" cy="5184576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ОЗНАКОМЛЕНИЕ ДЕТЕЙ СО СЛОВОМ</a:t>
            </a:r>
          </a:p>
          <a:p>
            <a:pPr>
              <a:buNone/>
            </a:pPr>
            <a:r>
              <a:rPr lang="ru-RU" sz="4800" dirty="0" smtClean="0"/>
              <a:t> Выделение слов в речи, в предложении.</a:t>
            </a:r>
          </a:p>
          <a:p>
            <a:endParaRPr lang="ru-RU" dirty="0"/>
          </a:p>
        </p:txBody>
      </p:sp>
      <p:pic>
        <p:nvPicPr>
          <p:cNvPr id="1026" name="Picture 2" descr="H:\фото октябрь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7"/>
            <a:ext cx="7348942" cy="42930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272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ОЗНАКОМЛЕНИЕ ДЕТЕЙ С ПРЕДЛОЖЕНИЕМ</a:t>
            </a:r>
          </a:p>
          <a:p>
            <a:pPr algn="ctr"/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71801"/>
            <a:ext cx="79928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Предложение – это одно или несколько слов, связанных между собою по смыслу и выражающих законченную мысль.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r>
              <a:rPr lang="ru-RU" sz="2800" u="sng" dirty="0" smtClean="0">
                <a:latin typeface="Comic Sans MS" pitchFamily="66" charset="0"/>
              </a:rPr>
              <a:t>-Составление схемы предложения.</a:t>
            </a:r>
          </a:p>
          <a:p>
            <a:r>
              <a:rPr lang="ru-RU" sz="2800" u="sng" dirty="0" smtClean="0">
                <a:latin typeface="Comic Sans MS" pitchFamily="66" charset="0"/>
              </a:rPr>
              <a:t>-Составление предложения по схеме.</a:t>
            </a:r>
          </a:p>
          <a:p>
            <a:r>
              <a:rPr lang="ru-RU" sz="2800" u="sng" dirty="0" smtClean="0">
                <a:latin typeface="Comic Sans MS" pitchFamily="66" charset="0"/>
              </a:rPr>
              <a:t>-Распространение простого предложения.</a:t>
            </a:r>
          </a:p>
          <a:p>
            <a:r>
              <a:rPr lang="ru-RU" sz="2800" u="sng" dirty="0" smtClean="0">
                <a:latin typeface="Comic Sans MS" pitchFamily="66" charset="0"/>
              </a:rPr>
              <a:t>-Деление текста на предложения.</a:t>
            </a:r>
          </a:p>
          <a:p>
            <a:r>
              <a:rPr lang="ru-RU" sz="2800" u="sng" dirty="0" smtClean="0">
                <a:latin typeface="Comic Sans MS" pitchFamily="66" charset="0"/>
              </a:rPr>
              <a:t>-Составление предложений из слов.</a:t>
            </a:r>
          </a:p>
          <a:p>
            <a:r>
              <a:rPr lang="ru-RU" sz="2800" u="sng" dirty="0" smtClean="0">
                <a:latin typeface="Comic Sans MS" pitchFamily="66" charset="0"/>
              </a:rPr>
              <a:t>-Составления предложений по картинке.</a:t>
            </a:r>
          </a:p>
          <a:p>
            <a:r>
              <a:rPr lang="ru-RU" sz="2800" u="sng" dirty="0" smtClean="0">
                <a:latin typeface="Comic Sans MS" pitchFamily="66" charset="0"/>
              </a:rPr>
              <a:t>-Составление текста из предложений.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48681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ОЗНАКОМЛЕНИЕ</a:t>
            </a:r>
            <a:r>
              <a:rPr lang="ru-RU" dirty="0" smtClean="0">
                <a:latin typeface="Comic Sans MS" pitchFamily="66" charset="0"/>
              </a:rPr>
              <a:t>  </a:t>
            </a:r>
            <a:r>
              <a:rPr lang="ru-RU" b="1" dirty="0" smtClean="0">
                <a:latin typeface="Comic Sans MS" pitchFamily="66" charset="0"/>
              </a:rPr>
              <a:t>ДЕТЕЙ СО СЛОГОВЫМ СТРОЕНИЕМ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9675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СЛОГ – значимая часть слова, обязательно имеющая в своем составе гласный звук.</a:t>
            </a:r>
          </a:p>
          <a:p>
            <a:r>
              <a:rPr lang="ru-RU" sz="2000" dirty="0" smtClean="0">
                <a:latin typeface="Comic Sans MS" pitchFamily="66" charset="0"/>
              </a:rPr>
              <a:t>ПОСЛЕДОВАТЕЛЬНОСТЬ РАБОТЫ ПО ЧЛЕНЕНИЮ СЛОВ НА </a:t>
            </a:r>
            <a:r>
              <a:rPr lang="ru-RU" sz="2000" u="sng" dirty="0" smtClean="0">
                <a:latin typeface="Comic Sans MS" pitchFamily="66" charset="0"/>
              </a:rPr>
              <a:t>СЛОГИ</a:t>
            </a:r>
            <a:r>
              <a:rPr lang="ru-RU" sz="2000" dirty="0" smtClean="0">
                <a:latin typeface="Comic Sans MS" pitchFamily="66" charset="0"/>
              </a:rPr>
              <a:t>: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36912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latin typeface="Comic Sans MS" pitchFamily="66" charset="0"/>
              </a:rPr>
              <a:t>Сначала берутся двухсложные слова типа  </a:t>
            </a:r>
            <a:r>
              <a:rPr lang="ru-RU" sz="2000" dirty="0" err="1" smtClean="0">
                <a:latin typeface="Comic Sans MS" pitchFamily="66" charset="0"/>
              </a:rPr>
              <a:t>ма</a:t>
            </a:r>
            <a:r>
              <a:rPr lang="ru-RU" sz="2000" dirty="0" smtClean="0">
                <a:latin typeface="Comic Sans MS" pitchFamily="66" charset="0"/>
              </a:rPr>
              <a:t> – </a:t>
            </a:r>
            <a:r>
              <a:rPr lang="ru-RU" sz="2000" dirty="0" err="1" smtClean="0">
                <a:latin typeface="Comic Sans MS" pitchFamily="66" charset="0"/>
              </a:rPr>
              <a:t>ма</a:t>
            </a:r>
            <a:r>
              <a:rPr lang="ru-RU" sz="2000" dirty="0" smtClean="0">
                <a:latin typeface="Comic Sans MS" pitchFamily="66" charset="0"/>
              </a:rPr>
              <a:t>, па – </a:t>
            </a:r>
            <a:r>
              <a:rPr lang="ru-RU" sz="2000" dirty="0" err="1" smtClean="0">
                <a:latin typeface="Comic Sans MS" pitchFamily="66" charset="0"/>
              </a:rPr>
              <a:t>па,МА-ша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r>
              <a:rPr lang="ru-RU" sz="2000" dirty="0" smtClean="0">
                <a:latin typeface="Comic Sans MS" pitchFamily="66" charset="0"/>
              </a:rPr>
              <a:t>2) Водится трех и четырех сложные слова с открытыми слогами типа </a:t>
            </a:r>
            <a:r>
              <a:rPr lang="ru-RU" sz="2000" dirty="0" err="1" smtClean="0">
                <a:latin typeface="Comic Sans MS" pitchFamily="66" charset="0"/>
              </a:rPr>
              <a:t>мо-ло-ко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со-ба-ка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r>
              <a:rPr lang="ru-RU" sz="2000" dirty="0" smtClean="0">
                <a:latin typeface="Comic Sans MS" pitchFamily="66" charset="0"/>
              </a:rPr>
              <a:t>3</a:t>
            </a:r>
            <a:r>
              <a:rPr lang="ru-RU" sz="2000" dirty="0" smtClean="0">
                <a:latin typeface="Comic Sans MS" pitchFamily="66" charset="0"/>
              </a:rPr>
              <a:t>) Вводят слова имеющие в своей структуре закрытый слог типа </a:t>
            </a:r>
            <a:r>
              <a:rPr lang="ru-RU" sz="2000" dirty="0" err="1" smtClean="0">
                <a:latin typeface="Comic Sans MS" pitchFamily="66" charset="0"/>
              </a:rPr>
              <a:t>па-ро-ход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ве-ло-си-пед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r>
              <a:rPr lang="ru-RU" sz="2000" dirty="0" smtClean="0">
                <a:latin typeface="Comic Sans MS" pitchFamily="66" charset="0"/>
              </a:rPr>
              <a:t>4</a:t>
            </a:r>
            <a:r>
              <a:rPr lang="ru-RU" sz="2000" dirty="0" smtClean="0">
                <a:latin typeface="Comic Sans MS" pitchFamily="66" charset="0"/>
              </a:rPr>
              <a:t>) Анализируются односложные слова типа  дом, сад, лук.</a:t>
            </a:r>
          </a:p>
          <a:p>
            <a:r>
              <a:rPr lang="ru-RU" sz="2000" dirty="0" smtClean="0">
                <a:latin typeface="Comic Sans MS" pitchFamily="66" charset="0"/>
              </a:rPr>
              <a:t>После </a:t>
            </a:r>
            <a:r>
              <a:rPr lang="ru-RU" sz="2000" dirty="0" smtClean="0">
                <a:latin typeface="Comic Sans MS" pitchFamily="66" charset="0"/>
              </a:rPr>
              <a:t>усвоения понятия слог, часть слова, вводится термин – ударение.</a:t>
            </a:r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Методы работы над слоговой структурой слова:</a:t>
            </a:r>
          </a:p>
          <a:p>
            <a:endParaRPr lang="ru-RU" sz="24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- счет слогов в слове </a:t>
            </a:r>
            <a:r>
              <a:rPr lang="ru-RU" sz="2800" i="1" dirty="0" smtClean="0">
                <a:latin typeface="Comic Sans MS" pitchFamily="66" charset="0"/>
              </a:rPr>
              <a:t>(с хлопками)</a:t>
            </a:r>
            <a:endParaRPr lang="ru-RU" sz="2800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- схематическое изображение слогов состава слова.</a:t>
            </a:r>
          </a:p>
          <a:p>
            <a:r>
              <a:rPr lang="ru-RU" sz="2800" dirty="0" smtClean="0">
                <a:latin typeface="Comic Sans MS" pitchFamily="66" charset="0"/>
              </a:rPr>
              <a:t>- придумывание слов к схеме</a:t>
            </a:r>
          </a:p>
          <a:p>
            <a:r>
              <a:rPr lang="ru-RU" sz="2800" dirty="0" smtClean="0">
                <a:latin typeface="Comic Sans MS" pitchFamily="66" charset="0"/>
              </a:rPr>
              <a:t>- установление соответствия слова – схема</a:t>
            </a:r>
          </a:p>
          <a:p>
            <a:r>
              <a:rPr lang="ru-RU" sz="2800" dirty="0" smtClean="0">
                <a:latin typeface="Comic Sans MS" pitchFamily="66" charset="0"/>
              </a:rPr>
              <a:t>- превращение коротких слов в длинные и наоборот. </a:t>
            </a:r>
            <a:r>
              <a:rPr lang="ru-RU" sz="2800" u="sng" dirty="0" smtClean="0">
                <a:latin typeface="Comic Sans MS" pitchFamily="66" charset="0"/>
              </a:rPr>
              <a:t>Например</a:t>
            </a:r>
            <a:r>
              <a:rPr lang="ru-RU" sz="2800" dirty="0" smtClean="0">
                <a:latin typeface="Comic Sans MS" pitchFamily="66" charset="0"/>
              </a:rPr>
              <a:t>: лиса – лисица.</a:t>
            </a:r>
          </a:p>
          <a:p>
            <a:r>
              <a:rPr lang="ru-RU" sz="2800" dirty="0" smtClean="0">
                <a:latin typeface="Comic Sans MS" pitchFamily="66" charset="0"/>
              </a:rPr>
              <a:t>- намеренные ошибки в предложениях предложенные педагогом.</a:t>
            </a:r>
          </a:p>
          <a:p>
            <a:r>
              <a:rPr lang="ru-RU" sz="2800" dirty="0" smtClean="0">
                <a:latin typeface="Comic Sans MS" pitchFamily="66" charset="0"/>
              </a:rPr>
              <a:t>- перестановка слогов в слове. </a:t>
            </a:r>
            <a:r>
              <a:rPr lang="ru-RU" sz="2800" u="sng" dirty="0" smtClean="0">
                <a:latin typeface="Comic Sans MS" pitchFamily="66" charset="0"/>
              </a:rPr>
              <a:t>Например</a:t>
            </a:r>
            <a:r>
              <a:rPr lang="ru-RU" sz="2800" dirty="0" smtClean="0">
                <a:latin typeface="Comic Sans MS" pitchFamily="66" charset="0"/>
              </a:rPr>
              <a:t>: мышка – камыш, банка – кабан.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566</Words>
  <Application>Microsoft Office PowerPoint</Application>
  <PresentationFormat>Экран (4:3)</PresentationFormat>
  <Paragraphs>115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Консультация  «Подготовка к обучению грамоте» </vt:lpstr>
      <vt:lpstr> </vt:lpstr>
      <vt:lpstr>Задачи обучения грамоты:</vt:lpstr>
      <vt:lpstr>Структура занятий по обучению грамоте: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обучению грамоте</dc:title>
  <dc:creator>Артём</dc:creator>
  <cp:lastModifiedBy>RePack by Diakov</cp:lastModifiedBy>
  <cp:revision>27</cp:revision>
  <dcterms:created xsi:type="dcterms:W3CDTF">2016-10-18T20:44:05Z</dcterms:created>
  <dcterms:modified xsi:type="dcterms:W3CDTF">2018-02-27T16:17:31Z</dcterms:modified>
</cp:coreProperties>
</file>