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sldIdLst>
    <p:sldId id="286" r:id="rId2"/>
    <p:sldId id="285" r:id="rId3"/>
    <p:sldId id="256" r:id="rId4"/>
    <p:sldId id="287" r:id="rId5"/>
    <p:sldId id="260" r:id="rId6"/>
    <p:sldId id="259" r:id="rId7"/>
    <p:sldId id="258" r:id="rId8"/>
    <p:sldId id="284" r:id="rId9"/>
    <p:sldId id="262" r:id="rId10"/>
    <p:sldId id="263" r:id="rId11"/>
    <p:sldId id="264" r:id="rId12"/>
    <p:sldId id="265" r:id="rId13"/>
    <p:sldId id="288" r:id="rId14"/>
    <p:sldId id="266" r:id="rId15"/>
    <p:sldId id="267" r:id="rId16"/>
    <p:sldId id="270" r:id="rId17"/>
    <p:sldId id="271" r:id="rId18"/>
    <p:sldId id="272" r:id="rId19"/>
    <p:sldId id="281" r:id="rId20"/>
    <p:sldId id="282" r:id="rId21"/>
    <p:sldId id="273" r:id="rId22"/>
    <p:sldId id="269" r:id="rId23"/>
    <p:sldId id="268" r:id="rId24"/>
    <p:sldId id="274" r:id="rId25"/>
    <p:sldId id="275" r:id="rId26"/>
    <p:sldId id="276" r:id="rId27"/>
    <p:sldId id="277" r:id="rId28"/>
    <p:sldId id="278" r:id="rId29"/>
    <p:sldId id="279" r:id="rId30"/>
    <p:sldId id="280" r:id="rId31"/>
    <p:sldId id="283"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09" autoAdjust="0"/>
    <p:restoredTop sz="94660"/>
  </p:normalViewPr>
  <p:slideViewPr>
    <p:cSldViewPr>
      <p:cViewPr varScale="1">
        <p:scale>
          <a:sx n="68" d="100"/>
          <a:sy n="68" d="100"/>
        </p:scale>
        <p:origin x="-63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84B198-BA95-4E03-BD9D-A9509B58A2C4}" type="datetimeFigureOut">
              <a:rPr lang="ru-RU" smtClean="0"/>
              <a:pPr/>
              <a:t>19.01.2015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7624B7-DB2B-4ACF-AF23-A1BF8DEDF49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87624B7-DB2B-4ACF-AF23-A1BF8DEDF494}"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BF478F40-14CB-42FC-8086-FDD685FF7624}" type="datetimeFigureOut">
              <a:rPr lang="ru-RU" smtClean="0"/>
              <a:pPr/>
              <a:t>19.01.2015</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B9B8F869-D41D-4176-8979-0B13F20CBF5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F478F40-14CB-42FC-8086-FDD685FF7624}" type="datetimeFigureOut">
              <a:rPr lang="ru-RU" smtClean="0"/>
              <a:pPr/>
              <a:t>19.01.2015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9B8F869-D41D-4176-8979-0B13F20CBF5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F478F40-14CB-42FC-8086-FDD685FF7624}" type="datetimeFigureOut">
              <a:rPr lang="ru-RU" smtClean="0"/>
              <a:pPr/>
              <a:t>19.01.2015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9B8F869-D41D-4176-8979-0B13F20CBF5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F478F40-14CB-42FC-8086-FDD685FF7624}" type="datetimeFigureOut">
              <a:rPr lang="ru-RU" smtClean="0"/>
              <a:pPr/>
              <a:t>19.01.2015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9B8F869-D41D-4176-8979-0B13F20CBF5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F478F40-14CB-42FC-8086-FDD685FF7624}" type="datetimeFigureOut">
              <a:rPr lang="ru-RU" smtClean="0"/>
              <a:pPr/>
              <a:t>19.01.2015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9B8F869-D41D-4176-8979-0B13F20CBF5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F478F40-14CB-42FC-8086-FDD685FF7624}" type="datetimeFigureOut">
              <a:rPr lang="ru-RU" smtClean="0"/>
              <a:pPr/>
              <a:t>19.01.2015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9B8F869-D41D-4176-8979-0B13F20CBF5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F478F40-14CB-42FC-8086-FDD685FF7624}" type="datetimeFigureOut">
              <a:rPr lang="ru-RU" smtClean="0"/>
              <a:pPr/>
              <a:t>19.01.2015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9B8F869-D41D-4176-8979-0B13F20CBF5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F478F40-14CB-42FC-8086-FDD685FF7624}" type="datetimeFigureOut">
              <a:rPr lang="ru-RU" smtClean="0"/>
              <a:pPr/>
              <a:t>19.01.2015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9B8F869-D41D-4176-8979-0B13F20CBF5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F478F40-14CB-42FC-8086-FDD685FF7624}" type="datetimeFigureOut">
              <a:rPr lang="ru-RU" smtClean="0"/>
              <a:pPr/>
              <a:t>19.01.2015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9B8F869-D41D-4176-8979-0B13F20CBF5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F478F40-14CB-42FC-8086-FDD685FF7624}" type="datetimeFigureOut">
              <a:rPr lang="ru-RU" smtClean="0"/>
              <a:pPr/>
              <a:t>19.01.2015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9B8F869-D41D-4176-8979-0B13F20CBF5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F478F40-14CB-42FC-8086-FDD685FF7624}" type="datetimeFigureOut">
              <a:rPr lang="ru-RU" smtClean="0"/>
              <a:pPr/>
              <a:t>19.01.2015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B9B8F869-D41D-4176-8979-0B13F20CBF5D}"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F478F40-14CB-42FC-8086-FDD685FF7624}" type="datetimeFigureOut">
              <a:rPr lang="ru-RU" smtClean="0"/>
              <a:pPr/>
              <a:t>19.01.2015</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9B8F869-D41D-4176-8979-0B13F20CBF5D}"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commons.wikimedia.org/wiki/Louis_de_Silvestr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260648"/>
            <a:ext cx="8604448" cy="4824536"/>
          </a:xfrm>
        </p:spPr>
        <p:txBody>
          <a:bodyPr/>
          <a:lstStyle/>
          <a:p>
            <a:r>
              <a:rPr lang="ru-RU" sz="6000" kern="10" dirty="0" smtClean="0">
                <a:ln w="9525">
                  <a:noFill/>
                  <a:round/>
                  <a:headEnd/>
                  <a:tailEnd/>
                </a:ln>
                <a:solidFill>
                  <a:srgbClr val="333399"/>
                </a:solidFill>
                <a:effectLst>
                  <a:outerShdw dist="107763" dir="13500000" sx="125000" sy="125000" algn="br" rotWithShape="0">
                    <a:srgbClr val="F0EC3A"/>
                  </a:outerShdw>
                </a:effectLst>
                <a:latin typeface="Times New Roman"/>
                <a:cs typeface="Times New Roman"/>
              </a:rPr>
              <a:t/>
            </a:r>
            <a:br>
              <a:rPr lang="ru-RU" sz="6000" kern="10" dirty="0" smtClean="0">
                <a:ln w="9525">
                  <a:noFill/>
                  <a:round/>
                  <a:headEnd/>
                  <a:tailEnd/>
                </a:ln>
                <a:solidFill>
                  <a:srgbClr val="333399"/>
                </a:solidFill>
                <a:effectLst>
                  <a:outerShdw dist="107763" dir="13500000" sx="125000" sy="125000" algn="br" rotWithShape="0">
                    <a:srgbClr val="F0EC3A"/>
                  </a:outerShdw>
                </a:effectLst>
                <a:latin typeface="Times New Roman"/>
                <a:cs typeface="Times New Roman"/>
              </a:rPr>
            </a:br>
            <a:endParaRPr lang="ru-RU" dirty="0"/>
          </a:p>
        </p:txBody>
      </p:sp>
      <p:sp>
        <p:nvSpPr>
          <p:cNvPr id="3" name="Подзаголовок 2"/>
          <p:cNvSpPr>
            <a:spLocks noGrp="1"/>
          </p:cNvSpPr>
          <p:nvPr>
            <p:ph type="subTitle" idx="1"/>
          </p:nvPr>
        </p:nvSpPr>
        <p:spPr>
          <a:xfrm>
            <a:off x="200249" y="5273184"/>
            <a:ext cx="8943751" cy="1584816"/>
          </a:xfrm>
        </p:spPr>
        <p:txBody>
          <a:bodyPr>
            <a:noAutofit/>
          </a:bodyPr>
          <a:lstStyle/>
          <a:p>
            <a:r>
              <a:rPr lang="en-US" sz="8800" kern="10" dirty="0" smtClean="0">
                <a:ln w="9525">
                  <a:noFill/>
                  <a:round/>
                  <a:headEnd/>
                  <a:tailEnd/>
                </a:ln>
                <a:solidFill>
                  <a:srgbClr val="333399"/>
                </a:solidFill>
                <a:effectLst>
                  <a:outerShdw dist="107763" dir="13500000" sx="125000" sy="125000" algn="br" rotWithShape="0">
                    <a:srgbClr val="F0EC3A"/>
                  </a:outerShdw>
                </a:effectLst>
                <a:latin typeface="Times New Roman"/>
                <a:cs typeface="Times New Roman"/>
              </a:rPr>
              <a:t>Deutschland</a:t>
            </a:r>
            <a:endParaRPr lang="ru-RU" sz="8800" kern="10" dirty="0" smtClean="0">
              <a:ln w="9525">
                <a:noFill/>
                <a:round/>
                <a:headEnd/>
                <a:tailEnd/>
              </a:ln>
              <a:solidFill>
                <a:srgbClr val="333399"/>
              </a:solidFill>
              <a:effectLst>
                <a:outerShdw dist="107763" dir="13500000" sx="125000" sy="125000" algn="br" rotWithShape="0">
                  <a:srgbClr val="F0EC3A"/>
                </a:outerShdw>
              </a:effectLst>
              <a:latin typeface="Times New Roman"/>
              <a:cs typeface="Times New Roman"/>
            </a:endParaRPr>
          </a:p>
          <a:p>
            <a:endParaRPr lang="ru-RU" sz="8800" dirty="0"/>
          </a:p>
        </p:txBody>
      </p:sp>
      <p:sp>
        <p:nvSpPr>
          <p:cNvPr id="8" name="WordArt 6"/>
          <p:cNvSpPr>
            <a:spLocks noChangeArrowheads="1" noChangeShapeType="1" noTextEdit="1"/>
          </p:cNvSpPr>
          <p:nvPr/>
        </p:nvSpPr>
        <p:spPr bwMode="auto">
          <a:xfrm>
            <a:off x="251520" y="4149080"/>
            <a:ext cx="7931472" cy="1843733"/>
          </a:xfrm>
          <a:prstGeom prst="rect">
            <a:avLst/>
          </a:prstGeom>
        </p:spPr>
        <p:txBody>
          <a:bodyPr wrap="none" fromWordArt="1">
            <a:prstTxWarp prst="textWave1">
              <a:avLst>
                <a:gd name="adj1" fmla="val 13005"/>
                <a:gd name="adj2" fmla="val 0"/>
              </a:avLst>
            </a:prstTxWarp>
          </a:bodyPr>
          <a:lstStyle/>
          <a:p>
            <a:pPr algn="ctr"/>
            <a:endParaRPr lang="ru-RU" sz="8000" kern="10" dirty="0">
              <a:ln w="9525">
                <a:noFill/>
                <a:round/>
                <a:headEnd/>
                <a:tailEnd/>
              </a:ln>
              <a:solidFill>
                <a:srgbClr val="333399"/>
              </a:solidFill>
              <a:effectLst>
                <a:outerShdw dist="107763" dir="13500000" sx="125000" sy="125000" algn="br" rotWithShape="0">
                  <a:srgbClr val="F0EC3A"/>
                </a:outerShdw>
              </a:effectLst>
              <a:latin typeface="Times New Roman"/>
              <a:cs typeface="Times New Roman"/>
            </a:endParaRPr>
          </a:p>
        </p:txBody>
      </p:sp>
      <p:pic>
        <p:nvPicPr>
          <p:cNvPr id="6" name="Picture 4" descr="earth15-"/>
          <p:cNvPicPr>
            <a:picLocks noChangeAspect="1" noChangeArrowheads="1" noCrop="1"/>
          </p:cNvPicPr>
          <p:nvPr/>
        </p:nvPicPr>
        <p:blipFill>
          <a:blip r:embed="rId2" cstate="print"/>
          <a:srcRect/>
          <a:stretch>
            <a:fillRect/>
          </a:stretch>
        </p:blipFill>
        <p:spPr bwMode="auto">
          <a:xfrm>
            <a:off x="1619671" y="404665"/>
            <a:ext cx="5832649" cy="47525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par>
                                <p:cTn id="9" presetID="5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770" decel="100000"/>
                                        <p:tgtEl>
                                          <p:spTgt spid="6"/>
                                        </p:tgtEl>
                                      </p:cBhvr>
                                    </p:animEffect>
                                    <p:animScale>
                                      <p:cBhvr>
                                        <p:cTn id="12" dur="770" decel="100000"/>
                                        <p:tgtEl>
                                          <p:spTgt spid="6"/>
                                        </p:tgtEl>
                                      </p:cBhvr>
                                      <p:from x="10000" y="10000"/>
                                      <p:to x="200000" y="450000"/>
                                    </p:animScale>
                                    <p:animScale>
                                      <p:cBhvr>
                                        <p:cTn id="13" dur="1230" accel="100000" fill="hold">
                                          <p:stCondLst>
                                            <p:cond delay="770"/>
                                          </p:stCondLst>
                                        </p:cTn>
                                        <p:tgtEl>
                                          <p:spTgt spid="6"/>
                                        </p:tgtEl>
                                      </p:cBhvr>
                                      <p:from x="200000" y="450000"/>
                                      <p:to x="100000" y="100000"/>
                                    </p:animScale>
                                    <p:set>
                                      <p:cBhvr>
                                        <p:cTn id="14" dur="770" fill="hold"/>
                                        <p:tgtEl>
                                          <p:spTgt spid="6"/>
                                        </p:tgtEl>
                                        <p:attrNameLst>
                                          <p:attrName>ppt_x</p:attrName>
                                        </p:attrNameLst>
                                      </p:cBhvr>
                                      <p:to>
                                        <p:strVal val="(0.5)"/>
                                      </p:to>
                                    </p:set>
                                    <p:anim from="(0.5)" to="(#ppt_x)" calcmode="lin" valueType="num">
                                      <p:cBhvr>
                                        <p:cTn id="15" dur="1230" accel="100000" fill="hold">
                                          <p:stCondLst>
                                            <p:cond delay="770"/>
                                          </p:stCondLst>
                                        </p:cTn>
                                        <p:tgtEl>
                                          <p:spTgt spid="6"/>
                                        </p:tgtEl>
                                        <p:attrNameLst>
                                          <p:attrName>ppt_x</p:attrName>
                                        </p:attrNameLst>
                                      </p:cBhvr>
                                    </p:anim>
                                    <p:set>
                                      <p:cBhvr>
                                        <p:cTn id="16" dur="770" fill="hold"/>
                                        <p:tgtEl>
                                          <p:spTgt spid="6"/>
                                        </p:tgtEl>
                                        <p:attrNameLst>
                                          <p:attrName>ppt_y</p:attrName>
                                        </p:attrNameLst>
                                      </p:cBhvr>
                                      <p:to>
                                        <p:strVal val="(#ppt_y+0.4)"/>
                                      </p:to>
                                    </p:set>
                                    <p:anim from="(#ppt_y+0.4)" to="(#ppt_y)" calcmode="lin" valueType="num">
                                      <p:cBhvr>
                                        <p:cTn id="17" dur="1230" accel="100000" fill="hold">
                                          <p:stCondLst>
                                            <p:cond delay="770"/>
                                          </p:stCondLst>
                                        </p:cTn>
                                        <p:tgtEl>
                                          <p:spTgt spid="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de-DE" dirty="0" smtClean="0"/>
              <a:t>Zuerst wurde die sächsische Sammlung in Wittenberg — die Residenz der sächsischen Fürsten bewahrt; später ist sie in die Hauptstadt — Dresden gefahren</a:t>
            </a:r>
            <a:r>
              <a:rPr lang="ru-RU" dirty="0" smtClean="0"/>
              <a:t> (поначалу саксонская коллекция хранилась в Виттенберге — резиденции саксонских князей; позже она переехала в столицу — Дрезден).</a:t>
            </a:r>
          </a:p>
          <a:p>
            <a:r>
              <a:rPr lang="en-US" dirty="0" smtClean="0"/>
              <a:t>D</a:t>
            </a:r>
            <a:r>
              <a:rPr lang="de-DE" dirty="0" err="1" smtClean="0"/>
              <a:t>as</a:t>
            </a:r>
            <a:r>
              <a:rPr lang="de-DE" dirty="0" smtClean="0"/>
              <a:t>  Geburtsdatum  der Dresdener Gemäldegalerie nimmt man</a:t>
            </a:r>
            <a:r>
              <a:rPr lang="ru-RU" dirty="0" smtClean="0"/>
              <a:t> </a:t>
            </a:r>
            <a:r>
              <a:rPr lang="de-DE" dirty="0" smtClean="0"/>
              <a:t>1722 an</a:t>
            </a:r>
            <a:r>
              <a:rPr lang="ru-RU" dirty="0" smtClean="0"/>
              <a:t>(датой рождения Дрезденской картинной галереи считается 1722 год).</a:t>
            </a:r>
            <a:endParaRPr lang="ru-RU" dirty="0"/>
          </a:p>
        </p:txBody>
      </p:sp>
    </p:spTree>
  </p:cSld>
  <p:clrMapOvr>
    <a:masterClrMapping/>
  </p:clrMapOvr>
  <p:transition spd="med">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6215082"/>
            <a:ext cx="8229600" cy="357182"/>
          </a:xfrm>
        </p:spPr>
        <p:txBody>
          <a:bodyPr>
            <a:normAutofit/>
          </a:bodyPr>
          <a:lstStyle/>
          <a:p>
            <a:r>
              <a:rPr lang="de-DE" sz="1800" b="1" dirty="0" smtClean="0">
                <a:latin typeface="Century" pitchFamily="18" charset="0"/>
              </a:rPr>
              <a:t>Einer der Säle der Dresdener Gemäldegalerie</a:t>
            </a:r>
            <a:endParaRPr lang="ru-RU" sz="1800" b="1" dirty="0">
              <a:latin typeface="Century" pitchFamily="18" charset="0"/>
            </a:endParaRPr>
          </a:p>
        </p:txBody>
      </p:sp>
      <p:pic>
        <p:nvPicPr>
          <p:cNvPr id="4" name="Picture 4"/>
          <p:cNvPicPr>
            <a:picLocks noGrp="1" noChangeAspect="1" noChangeArrowheads="1"/>
          </p:cNvPicPr>
          <p:nvPr>
            <p:ph idx="1"/>
          </p:nvPr>
        </p:nvPicPr>
        <p:blipFill>
          <a:blip r:embed="rId2" cstate="print"/>
          <a:srcRect/>
          <a:stretch>
            <a:fillRect/>
          </a:stretch>
        </p:blipFill>
        <p:spPr bwMode="auto">
          <a:xfrm>
            <a:off x="428596" y="857232"/>
            <a:ext cx="8146814" cy="5268273"/>
          </a:xfrm>
          <a:prstGeom prst="rect">
            <a:avLst/>
          </a:prstGeom>
          <a:noFill/>
          <a:ln w="9525">
            <a:noFill/>
            <a:miter lim="800000"/>
            <a:headEnd/>
            <a:tailEnd/>
          </a:ln>
          <a:effectLst/>
        </p:spPr>
      </p:pic>
    </p:spTree>
  </p:cSld>
  <p:clrMapOvr>
    <a:masterClrMapping/>
  </p:clrMapOvr>
  <p:transition spd="med">
    <p:strips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1916832"/>
            <a:ext cx="3114668" cy="4389120"/>
          </a:xfrm>
        </p:spPr>
        <p:txBody>
          <a:bodyPr/>
          <a:lstStyle/>
          <a:p>
            <a:r>
              <a:rPr lang="de-DE" dirty="0" smtClean="0"/>
              <a:t>Die Perle der Versammlung der Galerie - "Die Sixtinische Madonna" (1513-1514) von Rafael.</a:t>
            </a:r>
            <a:endParaRPr lang="ru-RU" dirty="0"/>
          </a:p>
        </p:txBody>
      </p:sp>
      <p:pic>
        <p:nvPicPr>
          <p:cNvPr id="4" name="Picture 7"/>
          <p:cNvPicPr>
            <a:picLocks noChangeAspect="1" noChangeArrowheads="1"/>
          </p:cNvPicPr>
          <p:nvPr/>
        </p:nvPicPr>
        <p:blipFill>
          <a:blip r:embed="rId2" cstate="print"/>
          <a:srcRect/>
          <a:stretch>
            <a:fillRect/>
          </a:stretch>
        </p:blipFill>
        <p:spPr bwMode="auto">
          <a:xfrm>
            <a:off x="5072066" y="1785926"/>
            <a:ext cx="3857652" cy="4572032"/>
          </a:xfrm>
          <a:prstGeom prst="rect">
            <a:avLst/>
          </a:prstGeom>
          <a:noFill/>
          <a:ln w="9525">
            <a:noFill/>
            <a:miter lim="800000"/>
            <a:headEnd/>
            <a:tailEnd/>
          </a:ln>
          <a:effectLst/>
        </p:spPr>
      </p:pic>
    </p:spTree>
  </p:cSld>
  <p:clrMapOvr>
    <a:masterClrMapping/>
  </p:clrMapOvr>
  <p:transition spd="med">
    <p:spli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dirty="0" smtClean="0"/>
              <a:t>„ Die Sixtinische Madonna „</a:t>
            </a:r>
            <a:endParaRPr lang="ru-RU" dirty="0"/>
          </a:p>
        </p:txBody>
      </p:sp>
      <p:sp>
        <p:nvSpPr>
          <p:cNvPr id="3" name="Содержимое 2"/>
          <p:cNvSpPr>
            <a:spLocks noGrp="1"/>
          </p:cNvSpPr>
          <p:nvPr>
            <p:ph idx="1"/>
          </p:nvPr>
        </p:nvSpPr>
        <p:spPr/>
        <p:txBody>
          <a:bodyPr/>
          <a:lstStyle/>
          <a:p>
            <a:pPr>
              <a:buNone/>
            </a:pPr>
            <a:endParaRPr lang="ru-RU" dirty="0"/>
          </a:p>
        </p:txBody>
      </p:sp>
      <p:sp>
        <p:nvSpPr>
          <p:cNvPr id="4" name="Прямоугольник 3"/>
          <p:cNvSpPr/>
          <p:nvPr/>
        </p:nvSpPr>
        <p:spPr>
          <a:xfrm>
            <a:off x="467544" y="2276872"/>
            <a:ext cx="8280920" cy="4042326"/>
          </a:xfrm>
          <a:prstGeom prst="rect">
            <a:avLst/>
          </a:prstGeom>
        </p:spPr>
        <p:txBody>
          <a:bodyPr wrap="square">
            <a:spAutoFit/>
          </a:bodyPr>
          <a:lstStyle/>
          <a:p>
            <a:r>
              <a:rPr lang="de-DE" dirty="0" smtClean="0"/>
              <a:t>Das Gemälde </a:t>
            </a:r>
            <a:r>
              <a:rPr lang="de-DE" dirty="0" smtClean="0"/>
              <a:t>„ Die Sixtinische Madonna „ ist </a:t>
            </a:r>
            <a:r>
              <a:rPr lang="de-DE" dirty="0" smtClean="0"/>
              <a:t>ein Meisterwerk von Raffael. Der italienische Maler war 32 Jahre alt, als er dieses Bild geschaffen hat. </a:t>
            </a:r>
          </a:p>
          <a:p>
            <a:r>
              <a:rPr lang="de-DE" dirty="0" smtClean="0"/>
              <a:t>Die Komposition des Gemäldes ist einfach: in der Mitte ist die Madonna mit dem </a:t>
            </a:r>
            <a:r>
              <a:rPr lang="de-DE" dirty="0" smtClean="0"/>
              <a:t>    Sixtus </a:t>
            </a:r>
            <a:r>
              <a:rPr lang="de-DE" dirty="0" smtClean="0"/>
              <a:t>schaut auf die Madonna und weist ihr den Weg zu den Menschen. Die heilige Barbara hat ihre Augen zur Erde, zu den Menschen gesenkt, denn sie weiß, was sie dem Jungen bereiten. Die Engel sehen wie Buben aus. Sie denken über das Schicksal des Jesuskindes nach. Nur die Madonna und Jesus blicken verständnisvoll und vergebend den Zuschauern in die Augen. Die Madonna schreitet gleichsam den Menschen, die auf ihren Sohn warten. </a:t>
            </a:r>
          </a:p>
          <a:p>
            <a:r>
              <a:rPr lang="de-DE" dirty="0" smtClean="0"/>
              <a:t>Das Gemälde entstand im Auftrage des Papstes und war für seine Kapelle bestimmt. Es hat ein religiöser Sujet. Das weltbekannte Bild wird im Dresdener Zwinger, in der Gemäldegalerie aufbewahrt. </a:t>
            </a:r>
          </a:p>
          <a:p>
            <a:r>
              <a:rPr lang="de-DE" dirty="0" smtClean="0"/>
              <a:t>Für die Menschen ist es nicht nur ein Meisterwerk der Malerei, sondern ein Bild, das zum Nachdenken anregt. </a:t>
            </a:r>
            <a:endParaRPr lang="de-DE"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935480"/>
            <a:ext cx="3543296" cy="3779536"/>
          </a:xfrm>
        </p:spPr>
        <p:txBody>
          <a:bodyPr>
            <a:normAutofit lnSpcReduction="10000"/>
          </a:bodyPr>
          <a:lstStyle/>
          <a:p>
            <a:r>
              <a:rPr lang="en-US" dirty="0" smtClean="0">
                <a:latin typeface="Constantia" pitchFamily="18" charset="0"/>
              </a:rPr>
              <a:t>Jean </a:t>
            </a:r>
            <a:r>
              <a:rPr lang="en-US" dirty="0" err="1" smtClean="0">
                <a:latin typeface="Constantia" pitchFamily="18" charset="0"/>
              </a:rPr>
              <a:t>Etjen</a:t>
            </a:r>
            <a:r>
              <a:rPr lang="en-US" dirty="0" smtClean="0">
                <a:latin typeface="Constantia" pitchFamily="18" charset="0"/>
              </a:rPr>
              <a:t> </a:t>
            </a:r>
            <a:r>
              <a:rPr lang="en-US" dirty="0" err="1" smtClean="0">
                <a:latin typeface="Constantia" pitchFamily="18" charset="0"/>
              </a:rPr>
              <a:t>Liotar</a:t>
            </a:r>
            <a:endParaRPr lang="en-US" dirty="0" smtClean="0">
              <a:latin typeface="Constantia" pitchFamily="18" charset="0"/>
            </a:endParaRPr>
          </a:p>
          <a:p>
            <a:r>
              <a:rPr lang="ru-RU" dirty="0" smtClean="0">
                <a:latin typeface="Constantia" pitchFamily="18" charset="0"/>
              </a:rPr>
              <a:t>1744-45, </a:t>
            </a:r>
            <a:r>
              <a:rPr lang="en-US" dirty="0" smtClean="0">
                <a:latin typeface="Constantia" pitchFamily="18" charset="0"/>
              </a:rPr>
              <a:t>das </a:t>
            </a:r>
            <a:r>
              <a:rPr lang="en-US" dirty="0" err="1" smtClean="0">
                <a:latin typeface="Constantia" pitchFamily="18" charset="0"/>
              </a:rPr>
              <a:t>Pastell</a:t>
            </a:r>
            <a:r>
              <a:rPr lang="en-US" dirty="0" smtClean="0">
                <a:latin typeface="Constantia" pitchFamily="18" charset="0"/>
              </a:rPr>
              <a:t>, das </a:t>
            </a:r>
            <a:r>
              <a:rPr lang="en-US" dirty="0" err="1" smtClean="0">
                <a:latin typeface="Constantia" pitchFamily="18" charset="0"/>
              </a:rPr>
              <a:t>Pergament</a:t>
            </a:r>
            <a:r>
              <a:rPr lang="ru-RU" dirty="0" smtClean="0">
                <a:latin typeface="Constantia" pitchFamily="18" charset="0"/>
              </a:rPr>
              <a:t>.</a:t>
            </a:r>
            <a:endParaRPr lang="en-US" dirty="0" smtClean="0">
              <a:latin typeface="Constantia" pitchFamily="18" charset="0"/>
            </a:endParaRPr>
          </a:p>
          <a:p>
            <a:r>
              <a:rPr lang="en-US" dirty="0" smtClean="0">
                <a:latin typeface="Constantia" pitchFamily="18" charset="0"/>
              </a:rPr>
              <a:t>Das </a:t>
            </a:r>
            <a:r>
              <a:rPr lang="en-US" dirty="0" err="1" smtClean="0">
                <a:latin typeface="Constantia" pitchFamily="18" charset="0"/>
              </a:rPr>
              <a:t>Porträt</a:t>
            </a:r>
            <a:r>
              <a:rPr lang="en-US" dirty="0" smtClean="0">
                <a:latin typeface="Constantia" pitchFamily="18" charset="0"/>
              </a:rPr>
              <a:t> </a:t>
            </a:r>
            <a:r>
              <a:rPr lang="en-US" dirty="0" err="1" smtClean="0">
                <a:latin typeface="Constantia" pitchFamily="18" charset="0"/>
              </a:rPr>
              <a:t>Schöner</a:t>
            </a:r>
            <a:r>
              <a:rPr lang="en-US" dirty="0" smtClean="0">
                <a:latin typeface="Constantia" pitchFamily="18" charset="0"/>
              </a:rPr>
              <a:t> Anna </a:t>
            </a:r>
            <a:r>
              <a:rPr lang="en-US" dirty="0" err="1" smtClean="0">
                <a:latin typeface="Constantia" pitchFamily="18" charset="0"/>
              </a:rPr>
              <a:t>Baldauf</a:t>
            </a:r>
            <a:r>
              <a:rPr lang="en-US" dirty="0" smtClean="0">
                <a:latin typeface="Constantia" pitchFamily="18" charset="0"/>
              </a:rPr>
              <a:t> (Anna </a:t>
            </a:r>
            <a:r>
              <a:rPr lang="en-US" dirty="0" err="1" smtClean="0">
                <a:latin typeface="Constantia" pitchFamily="18" charset="0"/>
              </a:rPr>
              <a:t>Baltauf</a:t>
            </a:r>
            <a:r>
              <a:rPr lang="en-US" dirty="0" smtClean="0">
                <a:latin typeface="Constantia" pitchFamily="18" charset="0"/>
              </a:rPr>
              <a:t>), </a:t>
            </a:r>
            <a:r>
              <a:rPr lang="en-US" dirty="0" err="1" smtClean="0">
                <a:latin typeface="Constantia" pitchFamily="18" charset="0"/>
              </a:rPr>
              <a:t>bekannt</a:t>
            </a:r>
            <a:r>
              <a:rPr lang="ru-RU" dirty="0" smtClean="0">
                <a:latin typeface="Constantia" pitchFamily="18" charset="0"/>
              </a:rPr>
              <a:t> </a:t>
            </a:r>
            <a:r>
              <a:rPr lang="en-US" dirty="0" smtClean="0">
                <a:latin typeface="Constantia" pitchFamily="18" charset="0"/>
              </a:rPr>
              <a:t>in der Welt </a:t>
            </a:r>
            <a:r>
              <a:rPr lang="en-US" dirty="0" err="1" smtClean="0">
                <a:latin typeface="Constantia" pitchFamily="18" charset="0"/>
              </a:rPr>
              <a:t>als</a:t>
            </a:r>
            <a:r>
              <a:rPr lang="en-US" dirty="0" smtClean="0">
                <a:latin typeface="Constantia" pitchFamily="18" charset="0"/>
              </a:rPr>
              <a:t>         </a:t>
            </a:r>
            <a:r>
              <a:rPr lang="ru-RU" dirty="0" smtClean="0">
                <a:latin typeface="Constantia" pitchFamily="18" charset="0"/>
              </a:rPr>
              <a:t>«</a:t>
            </a:r>
            <a:r>
              <a:rPr lang="en-US" dirty="0" err="1" smtClean="0">
                <a:latin typeface="Constantia" pitchFamily="18" charset="0"/>
              </a:rPr>
              <a:t>Schokolade</a:t>
            </a:r>
            <a:r>
              <a:rPr lang="en-US" dirty="0" smtClean="0">
                <a:latin typeface="Constantia" pitchFamily="18" charset="0"/>
              </a:rPr>
              <a:t> –</a:t>
            </a:r>
          </a:p>
          <a:p>
            <a:r>
              <a:rPr lang="en-US" dirty="0" smtClean="0">
                <a:latin typeface="Constantia" pitchFamily="18" charset="0"/>
              </a:rPr>
              <a:t>-</a:t>
            </a:r>
            <a:r>
              <a:rPr lang="en-US" dirty="0" err="1" smtClean="0">
                <a:latin typeface="Constantia" pitchFamily="18" charset="0"/>
              </a:rPr>
              <a:t>mädchen</a:t>
            </a:r>
            <a:r>
              <a:rPr lang="ru-RU" dirty="0" smtClean="0">
                <a:latin typeface="Constantia" pitchFamily="18" charset="0"/>
              </a:rPr>
              <a:t>»</a:t>
            </a:r>
            <a:endParaRPr lang="ru-RU" dirty="0"/>
          </a:p>
        </p:txBody>
      </p:sp>
      <p:pic>
        <p:nvPicPr>
          <p:cNvPr id="4098" name="Picture 2"/>
          <p:cNvPicPr>
            <a:picLocks noChangeAspect="1" noChangeArrowheads="1"/>
          </p:cNvPicPr>
          <p:nvPr/>
        </p:nvPicPr>
        <p:blipFill>
          <a:blip r:embed="rId2" cstate="print"/>
          <a:srcRect/>
          <a:stretch>
            <a:fillRect/>
          </a:stretch>
        </p:blipFill>
        <p:spPr bwMode="auto">
          <a:xfrm>
            <a:off x="4929190" y="857232"/>
            <a:ext cx="3496356" cy="5571756"/>
          </a:xfrm>
          <a:prstGeom prst="rect">
            <a:avLst/>
          </a:prstGeom>
          <a:noFill/>
          <a:ln w="9525">
            <a:noFill/>
            <a:miter lim="800000"/>
            <a:headEnd/>
            <a:tailEnd/>
          </a:ln>
          <a:effectLst/>
        </p:spPr>
      </p:pic>
    </p:spTree>
  </p:cSld>
  <p:clrMapOvr>
    <a:masterClrMapping/>
  </p:clrMapOvr>
  <p:transition spd="med">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57224" y="6143644"/>
            <a:ext cx="7572428" cy="245716"/>
          </a:xfrm>
        </p:spPr>
        <p:txBody>
          <a:bodyPr>
            <a:noAutofit/>
          </a:bodyPr>
          <a:lstStyle/>
          <a:p>
            <a:pPr>
              <a:buNone/>
            </a:pPr>
            <a:r>
              <a:rPr lang="de-DE" sz="1800" dirty="0" smtClean="0"/>
              <a:t>Adrian Ludwig Richter </a:t>
            </a:r>
            <a:r>
              <a:rPr lang="ru-RU" sz="1800" dirty="0" smtClean="0"/>
              <a:t>«</a:t>
            </a:r>
            <a:r>
              <a:rPr lang="en-US" sz="1800" dirty="0" smtClean="0"/>
              <a:t>D</a:t>
            </a:r>
            <a:r>
              <a:rPr lang="de-DE" sz="1800" dirty="0" smtClean="0"/>
              <a:t>er Abendliche Gottesdienst im Wald</a:t>
            </a:r>
            <a:r>
              <a:rPr lang="ru-RU" sz="1800" dirty="0" smtClean="0"/>
              <a:t>»</a:t>
            </a:r>
            <a:r>
              <a:rPr lang="de-DE" sz="1800" dirty="0" smtClean="0"/>
              <a:t> 1842</a:t>
            </a:r>
            <a:r>
              <a:rPr lang="ru-RU" sz="1800" dirty="0" smtClean="0"/>
              <a:t>г. </a:t>
            </a:r>
            <a:endParaRPr lang="de-DE" sz="1800" dirty="0" smtClean="0"/>
          </a:p>
          <a:p>
            <a:endParaRPr lang="ru-RU" sz="1800" dirty="0"/>
          </a:p>
        </p:txBody>
      </p:sp>
      <p:pic>
        <p:nvPicPr>
          <p:cNvPr id="5122" name="Picture 2"/>
          <p:cNvPicPr>
            <a:picLocks noChangeAspect="1" noChangeArrowheads="1"/>
          </p:cNvPicPr>
          <p:nvPr/>
        </p:nvPicPr>
        <p:blipFill>
          <a:blip r:embed="rId2" cstate="print"/>
          <a:srcRect/>
          <a:stretch>
            <a:fillRect/>
          </a:stretch>
        </p:blipFill>
        <p:spPr bwMode="auto">
          <a:xfrm>
            <a:off x="928662" y="428604"/>
            <a:ext cx="6667500" cy="5457825"/>
          </a:xfrm>
          <a:prstGeom prst="rect">
            <a:avLst/>
          </a:prstGeom>
          <a:noFill/>
          <a:ln w="9525">
            <a:noFill/>
            <a:miter lim="800000"/>
            <a:headEnd/>
            <a:tailEnd/>
          </a:ln>
          <a:effectLst/>
        </p:spPr>
      </p:pic>
    </p:spTree>
  </p:cSld>
  <p:clrMapOvr>
    <a:masterClrMapping/>
  </p:clrMapOvr>
  <p:transition spd="med">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6215082"/>
            <a:ext cx="8229600" cy="428628"/>
          </a:xfrm>
        </p:spPr>
        <p:txBody>
          <a:bodyPr>
            <a:normAutofit fontScale="90000"/>
          </a:bodyPr>
          <a:lstStyle/>
          <a:p>
            <a:r>
              <a:rPr lang="de-DE" sz="2000" dirty="0" smtClean="0"/>
              <a:t>Adrian Ludwig Richter </a:t>
            </a:r>
            <a:r>
              <a:rPr lang="ru-RU" sz="2000" dirty="0" smtClean="0"/>
              <a:t>«</a:t>
            </a:r>
            <a:r>
              <a:rPr lang="en-US" sz="2000" dirty="0" smtClean="0"/>
              <a:t>D</a:t>
            </a:r>
            <a:r>
              <a:rPr lang="de-DE" sz="2000" dirty="0" err="1" smtClean="0"/>
              <a:t>ie</a:t>
            </a:r>
            <a:r>
              <a:rPr lang="de-DE" sz="2000" dirty="0" smtClean="0"/>
              <a:t> Hochzeitsprozession in der Frühlingslandschaft</a:t>
            </a:r>
            <a:r>
              <a:rPr lang="ru-RU" sz="2000" dirty="0" smtClean="0"/>
              <a:t>»</a:t>
            </a:r>
            <a:r>
              <a:rPr lang="de-DE" sz="2000" dirty="0" smtClean="0"/>
              <a:t> 1847</a:t>
            </a:r>
            <a:r>
              <a:rPr lang="ru-RU" sz="2000" dirty="0" smtClean="0"/>
              <a:t>г.</a:t>
            </a:r>
            <a:endParaRPr lang="ru-RU" sz="2000"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214282" y="1142984"/>
            <a:ext cx="8680853" cy="5072098"/>
          </a:xfrm>
          <a:prstGeom prst="rect">
            <a:avLst/>
          </a:prstGeom>
          <a:noFill/>
          <a:ln w="9525">
            <a:noFill/>
            <a:miter lim="800000"/>
            <a:headEnd/>
            <a:tailEnd/>
          </a:ln>
          <a:effectLst/>
        </p:spPr>
      </p:pic>
    </p:spTree>
  </p:cSld>
  <p:clrMapOvr>
    <a:masterClrMapping/>
  </p:clrMapOvr>
  <p:transition spd="med">
    <p:cover dir="l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6000768"/>
            <a:ext cx="8229600" cy="500066"/>
          </a:xfrm>
        </p:spPr>
        <p:txBody>
          <a:bodyPr>
            <a:normAutofit/>
          </a:bodyPr>
          <a:lstStyle/>
          <a:p>
            <a:r>
              <a:rPr lang="en-US" sz="2000" dirty="0" smtClean="0"/>
              <a:t>1755 </a:t>
            </a:r>
            <a:r>
              <a:rPr lang="en-US" sz="2000" dirty="0" err="1" smtClean="0"/>
              <a:t>Pirny</a:t>
            </a:r>
            <a:r>
              <a:rPr lang="en-US" sz="2000" dirty="0" smtClean="0"/>
              <a:t> </a:t>
            </a:r>
            <a:r>
              <a:rPr lang="en-US" sz="2000" dirty="0" err="1" smtClean="0"/>
              <a:t>seitens</a:t>
            </a:r>
            <a:r>
              <a:rPr lang="en-US" sz="2000" dirty="0" smtClean="0"/>
              <a:t> </a:t>
            </a:r>
            <a:r>
              <a:rPr lang="en-US" sz="2000" dirty="0" err="1" smtClean="0"/>
              <a:t>Kopiza</a:t>
            </a:r>
            <a:r>
              <a:rPr lang="en-US" sz="2000" dirty="0" smtClean="0"/>
              <a:t>. Das Detail. </a:t>
            </a:r>
            <a:r>
              <a:rPr lang="en-US" sz="2000" dirty="0" err="1" smtClean="0"/>
              <a:t>Dschowani</a:t>
            </a:r>
            <a:r>
              <a:rPr lang="en-US" sz="2000" dirty="0" smtClean="0"/>
              <a:t> Antonio </a:t>
            </a:r>
            <a:r>
              <a:rPr lang="en-US" sz="2000" dirty="0" err="1" smtClean="0"/>
              <a:t>Kanaletto</a:t>
            </a:r>
            <a:endParaRPr lang="ru-RU" sz="2000"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500034" y="1071546"/>
            <a:ext cx="8001056" cy="4729166"/>
          </a:xfrm>
          <a:prstGeom prst="rect">
            <a:avLst/>
          </a:prstGeom>
          <a:noFill/>
          <a:ln w="9525">
            <a:noFill/>
            <a:miter lim="800000"/>
            <a:headEnd/>
            <a:tailEnd/>
          </a:ln>
          <a:effectLst/>
        </p:spPr>
      </p:pic>
    </p:spTree>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6215082"/>
            <a:ext cx="8229600" cy="285744"/>
          </a:xfrm>
        </p:spPr>
        <p:txBody>
          <a:bodyPr>
            <a:noAutofit/>
          </a:bodyPr>
          <a:lstStyle/>
          <a:p>
            <a:r>
              <a:rPr lang="de-DE" sz="2400" dirty="0" err="1" smtClean="0">
                <a:latin typeface="Constantia" pitchFamily="18" charset="0"/>
              </a:rPr>
              <a:t>B.Pinturikko</a:t>
            </a:r>
            <a:r>
              <a:rPr lang="de-DE" sz="2400" dirty="0" smtClean="0">
                <a:latin typeface="Constantia" pitchFamily="18" charset="0"/>
              </a:rPr>
              <a:t>. "Das Porträt des Jungen"</a:t>
            </a:r>
            <a:endParaRPr lang="ru-RU" sz="2400" dirty="0">
              <a:latin typeface="Constantia" pitchFamily="18" charset="0"/>
            </a:endParaRPr>
          </a:p>
        </p:txBody>
      </p:sp>
      <p:pic>
        <p:nvPicPr>
          <p:cNvPr id="9218" name="Picture 2"/>
          <p:cNvPicPr>
            <a:picLocks noGrp="1" noChangeAspect="1" noChangeArrowheads="1"/>
          </p:cNvPicPr>
          <p:nvPr>
            <p:ph idx="1"/>
          </p:nvPr>
        </p:nvPicPr>
        <p:blipFill>
          <a:blip r:embed="rId2" cstate="print"/>
          <a:srcRect/>
          <a:stretch>
            <a:fillRect/>
          </a:stretch>
        </p:blipFill>
        <p:spPr bwMode="auto">
          <a:xfrm>
            <a:off x="2500298" y="500042"/>
            <a:ext cx="3643338" cy="5425406"/>
          </a:xfrm>
          <a:prstGeom prst="rect">
            <a:avLst/>
          </a:prstGeom>
          <a:noFill/>
          <a:ln w="9525">
            <a:noFill/>
            <a:miter lim="800000"/>
            <a:headEnd/>
            <a:tailEnd/>
          </a:ln>
          <a:effectLst/>
        </p:spPr>
      </p:pic>
    </p:spTree>
  </p:cSld>
  <p:clrMapOvr>
    <a:masterClrMapping/>
  </p:clrMapOvr>
  <p:transition spd="med">
    <p:wheel spokes="2"/>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340194" y="562731"/>
            <a:ext cx="3638550" cy="57054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79896" y="2966010"/>
            <a:ext cx="3628109" cy="1477328"/>
          </a:xfrm>
          <a:prstGeom prst="rect">
            <a:avLst/>
          </a:prstGeom>
        </p:spPr>
        <p:txBody>
          <a:bodyPr wrap="none">
            <a:spAutoFit/>
          </a:bodyPr>
          <a:lstStyle/>
          <a:p>
            <a:r>
              <a:rPr lang="en-US" b="1" dirty="0" smtClean="0"/>
              <a:t>  </a:t>
            </a:r>
            <a:r>
              <a:rPr lang="en-US" b="1" dirty="0" err="1" smtClean="0"/>
              <a:t>Weltbekannte</a:t>
            </a:r>
            <a:r>
              <a:rPr lang="en-US" b="1" dirty="0" smtClean="0"/>
              <a:t>   </a:t>
            </a:r>
            <a:r>
              <a:rPr lang="en-US" b="1" dirty="0" err="1"/>
              <a:t>deutsch</a:t>
            </a:r>
            <a:r>
              <a:rPr lang="en-US" b="1" dirty="0"/>
              <a:t> </a:t>
            </a:r>
            <a:r>
              <a:rPr lang="en-US" b="1" dirty="0" smtClean="0"/>
              <a:t> </a:t>
            </a:r>
            <a:r>
              <a:rPr lang="en-US" b="1" dirty="0" err="1" smtClean="0"/>
              <a:t>Maler</a:t>
            </a:r>
            <a:r>
              <a:rPr lang="en-US" b="1" dirty="0" smtClean="0"/>
              <a:t> </a:t>
            </a:r>
          </a:p>
          <a:p>
            <a:endParaRPr lang="en-US" b="1" dirty="0"/>
          </a:p>
          <a:p>
            <a:endParaRPr lang="en-US" b="1" dirty="0" smtClean="0"/>
          </a:p>
          <a:p>
            <a:endParaRPr lang="en-US" b="1" dirty="0"/>
          </a:p>
          <a:p>
            <a:r>
              <a:rPr lang="en-US" b="1" dirty="0" smtClean="0"/>
              <a:t>   </a:t>
            </a:r>
            <a:endParaRPr lang="ru-RU" b="1" dirty="0"/>
          </a:p>
        </p:txBody>
      </p:sp>
      <p:sp>
        <p:nvSpPr>
          <p:cNvPr id="6" name="Прямоугольник 5"/>
          <p:cNvSpPr/>
          <p:nvPr/>
        </p:nvSpPr>
        <p:spPr>
          <a:xfrm>
            <a:off x="179512" y="2708920"/>
            <a:ext cx="3759940" cy="1200329"/>
          </a:xfrm>
          <a:prstGeom prst="rect">
            <a:avLst/>
          </a:prstGeom>
        </p:spPr>
        <p:txBody>
          <a:bodyPr wrap="none">
            <a:spAutoFit/>
          </a:bodyPr>
          <a:lstStyle/>
          <a:p>
            <a:r>
              <a:rPr lang="ru-RU" b="1" dirty="0" smtClean="0"/>
              <a:t>«</a:t>
            </a:r>
            <a:r>
              <a:rPr lang="en-US" b="1" dirty="0" smtClean="0"/>
              <a:t>Das </a:t>
            </a:r>
            <a:r>
              <a:rPr lang="en-US" b="1" dirty="0" err="1" smtClean="0"/>
              <a:t>Portrat</a:t>
            </a:r>
            <a:r>
              <a:rPr lang="en-US" b="1" dirty="0" smtClean="0"/>
              <a:t> des </a:t>
            </a:r>
            <a:r>
              <a:rPr lang="en-US" b="1" dirty="0" err="1" smtClean="0"/>
              <a:t>jungen</a:t>
            </a:r>
            <a:r>
              <a:rPr lang="en-US" b="1" dirty="0" smtClean="0"/>
              <a:t> Mannes</a:t>
            </a:r>
            <a:r>
              <a:rPr lang="ru-RU" b="1" dirty="0" smtClean="0"/>
              <a:t>»</a:t>
            </a:r>
            <a:endParaRPr lang="en-US" b="1" dirty="0" smtClean="0"/>
          </a:p>
          <a:p>
            <a:endParaRPr lang="en-US" b="1" dirty="0" smtClean="0"/>
          </a:p>
          <a:p>
            <a:r>
              <a:rPr lang="en-US" b="1" dirty="0" smtClean="0"/>
              <a:t>Albrecht </a:t>
            </a:r>
            <a:r>
              <a:rPr lang="en-US" b="1" dirty="0" err="1" smtClean="0"/>
              <a:t>Dürer</a:t>
            </a:r>
            <a:endParaRPr lang="en-US" b="1" dirty="0" smtClean="0"/>
          </a:p>
          <a:p>
            <a:endParaRPr lang="en-US" b="1" dirty="0"/>
          </a:p>
        </p:txBody>
      </p:sp>
      <p:sp>
        <p:nvSpPr>
          <p:cNvPr id="8" name="Объект 2"/>
          <p:cNvSpPr>
            <a:spLocks noGrp="1"/>
          </p:cNvSpPr>
          <p:nvPr>
            <p:ph idx="1"/>
          </p:nvPr>
        </p:nvSpPr>
        <p:spPr>
          <a:xfrm>
            <a:off x="30518" y="1484784"/>
            <a:ext cx="4049180" cy="433479"/>
          </a:xfrm>
        </p:spPr>
        <p:txBody>
          <a:bodyPr>
            <a:normAutofit fontScale="92500" lnSpcReduction="10000"/>
          </a:bodyPr>
          <a:lstStyle/>
          <a:p>
            <a:pPr marL="0" indent="0">
              <a:buNone/>
            </a:pPr>
            <a:endParaRPr lang="ru-RU" dirty="0"/>
          </a:p>
        </p:txBody>
      </p:sp>
    </p:spTree>
    <p:extLst>
      <p:ext uri="{BB962C8B-B14F-4D97-AF65-F5344CB8AC3E}">
        <p14:creationId xmlns="" xmlns:p14="http://schemas.microsoft.com/office/powerpoint/2010/main" val="4136395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Picture 2" descr="C:\Documents and Settings\Admin\Рабочий стол\rashka\ger-f0.pn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800" y="5949280"/>
            <a:ext cx="3981128" cy="504056"/>
          </a:xfrm>
        </p:spPr>
        <p:txBody>
          <a:bodyPr>
            <a:normAutofit/>
          </a:bodyPr>
          <a:lstStyle/>
          <a:p>
            <a:r>
              <a:rPr lang="en-US" sz="1200" dirty="0" smtClean="0"/>
              <a:t> </a:t>
            </a:r>
            <a:r>
              <a:rPr lang="en-US" sz="1200" dirty="0">
                <a:solidFill>
                  <a:schemeClr val="tx1"/>
                </a:solidFill>
                <a:hlinkClick r:id="rId2" tooltip="Louis de Silvestre"/>
              </a:rPr>
              <a:t>Louis de Silvestre</a:t>
            </a:r>
            <a:r>
              <a:rPr lang="en-US" sz="1200" dirty="0">
                <a:solidFill>
                  <a:schemeClr val="tx1"/>
                </a:solidFill>
              </a:rPr>
              <a:t> (1675–1760)</a:t>
            </a:r>
            <a:r>
              <a:rPr lang="ru-RU" sz="1200" dirty="0" smtClean="0">
                <a:solidFill>
                  <a:schemeClr val="tx1"/>
                </a:solidFill>
              </a:rPr>
              <a:t/>
            </a:r>
            <a:br>
              <a:rPr lang="ru-RU" sz="1200" dirty="0" smtClean="0">
                <a:solidFill>
                  <a:schemeClr val="tx1"/>
                </a:solidFill>
              </a:rPr>
            </a:br>
            <a:r>
              <a:rPr lang="en-US" sz="1200" dirty="0">
                <a:solidFill>
                  <a:schemeClr val="tx1"/>
                </a:solidFill>
              </a:rPr>
              <a:t>August der Starke</a:t>
            </a:r>
            <a:endParaRPr lang="ru-RU" sz="1200" dirty="0">
              <a:solidFill>
                <a:schemeClr val="tx1"/>
              </a:solidFill>
            </a:endParaRPr>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23728" y="188640"/>
            <a:ext cx="4392488" cy="5577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121528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14612" y="6000768"/>
            <a:ext cx="2928958" cy="357190"/>
          </a:xfrm>
        </p:spPr>
        <p:txBody>
          <a:bodyPr>
            <a:normAutofit/>
          </a:bodyPr>
          <a:lstStyle/>
          <a:p>
            <a:r>
              <a:rPr lang="en-US" sz="2000" dirty="0" smtClean="0">
                <a:latin typeface="Cambria Math" pitchFamily="18" charset="0"/>
                <a:ea typeface="Cambria Math" pitchFamily="18" charset="0"/>
              </a:rPr>
              <a:t>Jan </a:t>
            </a:r>
            <a:r>
              <a:rPr lang="en-US" sz="2000" dirty="0" err="1" smtClean="0">
                <a:latin typeface="Cambria Math" pitchFamily="18" charset="0"/>
                <a:ea typeface="Cambria Math" pitchFamily="18" charset="0"/>
              </a:rPr>
              <a:t>Dawids</a:t>
            </a:r>
            <a:r>
              <a:rPr lang="en-US" sz="2000" dirty="0" smtClean="0">
                <a:latin typeface="Cambria Math" pitchFamily="18" charset="0"/>
                <a:ea typeface="Cambria Math" pitchFamily="18" charset="0"/>
              </a:rPr>
              <a:t> de  Hem</a:t>
            </a:r>
            <a:endParaRPr lang="en-US" sz="2000" dirty="0">
              <a:latin typeface="Cambria Math" pitchFamily="18" charset="0"/>
              <a:ea typeface="Cambria Math" pitchFamily="18" charset="0"/>
            </a:endParaRPr>
          </a:p>
        </p:txBody>
      </p:sp>
      <p:pic>
        <p:nvPicPr>
          <p:cNvPr id="10243" name="Picture 3"/>
          <p:cNvPicPr>
            <a:picLocks noGrp="1" noChangeAspect="1" noChangeArrowheads="1"/>
          </p:cNvPicPr>
          <p:nvPr>
            <p:ph idx="1"/>
          </p:nvPr>
        </p:nvPicPr>
        <p:blipFill>
          <a:blip r:embed="rId2" cstate="print"/>
          <a:srcRect/>
          <a:stretch>
            <a:fillRect/>
          </a:stretch>
        </p:blipFill>
        <p:spPr bwMode="auto">
          <a:xfrm>
            <a:off x="2071670" y="1071546"/>
            <a:ext cx="4500594" cy="4607275"/>
          </a:xfrm>
          <a:prstGeom prst="rect">
            <a:avLst/>
          </a:prstGeom>
          <a:noFill/>
          <a:ln w="9525">
            <a:noFill/>
            <a:miter lim="800000"/>
            <a:headEnd/>
            <a:tailEnd/>
          </a:ln>
          <a:effectLst/>
        </p:spPr>
      </p:pic>
    </p:spTree>
  </p:cSld>
  <p:clrMapOvr>
    <a:masterClrMapping/>
  </p:clrMapOvr>
  <p:transition spd="med">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357166"/>
            <a:ext cx="8229600" cy="1038212"/>
          </a:xfrm>
        </p:spPr>
        <p:txBody>
          <a:bodyPr>
            <a:normAutofit fontScale="55000" lnSpcReduction="20000"/>
          </a:bodyPr>
          <a:lstStyle/>
          <a:p>
            <a:pPr algn="ctr">
              <a:buNone/>
            </a:pPr>
            <a:endParaRPr lang="en-US" sz="6000" dirty="0" smtClean="0">
              <a:latin typeface="Georgia" pitchFamily="18" charset="0"/>
              <a:cs typeface="Estrangelo Edessa" pitchFamily="66"/>
            </a:endParaRPr>
          </a:p>
          <a:p>
            <a:pPr algn="ctr">
              <a:buNone/>
            </a:pPr>
            <a:r>
              <a:rPr lang="en-US" sz="6000" dirty="0" smtClean="0">
                <a:latin typeface="Georgia" pitchFamily="18" charset="0"/>
                <a:cs typeface="Estrangelo Edessa" pitchFamily="66"/>
              </a:rPr>
              <a:t>Die</a:t>
            </a:r>
            <a:r>
              <a:rPr lang="ru-RU" sz="6000" dirty="0" smtClean="0">
                <a:latin typeface="Georgia" pitchFamily="18" charset="0"/>
                <a:cs typeface="Estrangelo Edessa" pitchFamily="66"/>
              </a:rPr>
              <a:t> </a:t>
            </a:r>
            <a:r>
              <a:rPr lang="en-US" sz="6000" dirty="0" err="1" smtClean="0">
                <a:latin typeface="Georgia" pitchFamily="18" charset="0"/>
                <a:cs typeface="Estrangelo Edessa" pitchFamily="66"/>
              </a:rPr>
              <a:t>Waffenkammer</a:t>
            </a:r>
            <a:endParaRPr lang="ru-RU" sz="6000" dirty="0">
              <a:latin typeface="Georgia" pitchFamily="18" charset="0"/>
              <a:cs typeface="Estrangelo Edessa" pitchFamily="66"/>
            </a:endParaRPr>
          </a:p>
        </p:txBody>
      </p:sp>
      <p:pic>
        <p:nvPicPr>
          <p:cNvPr id="11266" name="Picture 2"/>
          <p:cNvPicPr>
            <a:picLocks noChangeAspect="1" noChangeArrowheads="1"/>
          </p:cNvPicPr>
          <p:nvPr/>
        </p:nvPicPr>
        <p:blipFill>
          <a:blip r:embed="rId2" cstate="print"/>
          <a:srcRect/>
          <a:stretch>
            <a:fillRect/>
          </a:stretch>
        </p:blipFill>
        <p:spPr bwMode="auto">
          <a:xfrm>
            <a:off x="1643042" y="1714488"/>
            <a:ext cx="5753100" cy="4314825"/>
          </a:xfrm>
          <a:prstGeom prst="rect">
            <a:avLst/>
          </a:prstGeom>
          <a:noFill/>
          <a:ln w="9525">
            <a:noFill/>
            <a:miter lim="800000"/>
            <a:headEnd/>
            <a:tailEnd/>
          </a:ln>
          <a:effectLst/>
        </p:spPr>
      </p:pic>
    </p:spTree>
  </p:cSld>
  <p:clrMapOvr>
    <a:masterClrMapping/>
  </p:clrMapOvr>
  <p:transition spd="med">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cstate="print"/>
          <a:srcRect/>
          <a:stretch>
            <a:fillRect/>
          </a:stretch>
        </p:blipFill>
        <p:spPr bwMode="auto">
          <a:xfrm>
            <a:off x="2571736" y="642918"/>
            <a:ext cx="4000528" cy="5350751"/>
          </a:xfrm>
          <a:prstGeom prst="rect">
            <a:avLst/>
          </a:prstGeom>
          <a:noFill/>
          <a:ln w="9525">
            <a:noFill/>
            <a:miter lim="800000"/>
            <a:headEnd/>
            <a:tailEnd/>
          </a:ln>
          <a:effectLst/>
        </p:spPr>
      </p:pic>
      <p:sp>
        <p:nvSpPr>
          <p:cNvPr id="3" name="Прямоугольник 2"/>
          <p:cNvSpPr/>
          <p:nvPr/>
        </p:nvSpPr>
        <p:spPr>
          <a:xfrm>
            <a:off x="3477790" y="3244334"/>
            <a:ext cx="2188420" cy="369332"/>
          </a:xfrm>
          <a:prstGeom prst="rect">
            <a:avLst/>
          </a:prstGeom>
        </p:spPr>
        <p:txBody>
          <a:bodyPr wrap="none">
            <a:spAutoFit/>
          </a:bodyPr>
          <a:lstStyle/>
          <a:p>
            <a:pPr algn="ctr">
              <a:buNone/>
            </a:pPr>
            <a:r>
              <a:rPr lang="en-US" dirty="0" smtClean="0">
                <a:latin typeface="Georgia" pitchFamily="18" charset="0"/>
                <a:cs typeface="Estrangelo Edessa" pitchFamily="66"/>
              </a:rPr>
              <a:t>Die</a:t>
            </a:r>
            <a:r>
              <a:rPr lang="ru-RU" dirty="0" smtClean="0">
                <a:latin typeface="Georgia" pitchFamily="18" charset="0"/>
                <a:cs typeface="Estrangelo Edessa" pitchFamily="66"/>
              </a:rPr>
              <a:t> </a:t>
            </a:r>
            <a:r>
              <a:rPr lang="en-US" dirty="0" err="1" smtClean="0">
                <a:latin typeface="Georgia" pitchFamily="18" charset="0"/>
                <a:cs typeface="Estrangelo Edessa" pitchFamily="66"/>
              </a:rPr>
              <a:t>Waffenkammer</a:t>
            </a:r>
            <a:endParaRPr lang="ru-RU" dirty="0">
              <a:latin typeface="Georgia" pitchFamily="18" charset="0"/>
              <a:cs typeface="Estrangelo Edessa" pitchFamily="66"/>
            </a:endParaRPr>
          </a:p>
        </p:txBody>
      </p:sp>
    </p:spTree>
  </p:cSld>
  <p:clrMapOvr>
    <a:masterClrMapping/>
  </p:clrMapOvr>
  <p:transition spd="med">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2357422" y="1142984"/>
            <a:ext cx="4067191" cy="5438027"/>
          </a:xfrm>
          <a:prstGeom prst="rect">
            <a:avLst/>
          </a:prstGeom>
          <a:noFill/>
          <a:ln w="9525">
            <a:noFill/>
            <a:miter lim="800000"/>
            <a:headEnd/>
            <a:tailEnd/>
          </a:ln>
          <a:effectLst/>
        </p:spPr>
      </p:pic>
      <p:sp>
        <p:nvSpPr>
          <p:cNvPr id="3" name="Прямоугольник 2"/>
          <p:cNvSpPr/>
          <p:nvPr/>
        </p:nvSpPr>
        <p:spPr>
          <a:xfrm rot="11954285" flipV="1">
            <a:off x="2555776" y="5090994"/>
            <a:ext cx="3110434" cy="369332"/>
          </a:xfrm>
          <a:prstGeom prst="rect">
            <a:avLst/>
          </a:prstGeom>
        </p:spPr>
        <p:txBody>
          <a:bodyPr wrap="square">
            <a:spAutoFit/>
          </a:bodyPr>
          <a:lstStyle/>
          <a:p>
            <a:pPr algn="ctr">
              <a:buNone/>
            </a:pPr>
            <a:r>
              <a:rPr lang="en-US" dirty="0" smtClean="0">
                <a:latin typeface="Georgia" pitchFamily="18" charset="0"/>
                <a:cs typeface="Estrangelo Edessa" pitchFamily="66"/>
              </a:rPr>
              <a:t>Die</a:t>
            </a:r>
            <a:r>
              <a:rPr lang="ru-RU" dirty="0" smtClean="0">
                <a:latin typeface="Georgia" pitchFamily="18" charset="0"/>
                <a:cs typeface="Estrangelo Edessa" pitchFamily="66"/>
              </a:rPr>
              <a:t> </a:t>
            </a:r>
            <a:r>
              <a:rPr lang="en-US" dirty="0" err="1" smtClean="0">
                <a:latin typeface="Georgia" pitchFamily="18" charset="0"/>
                <a:cs typeface="Estrangelo Edessa" pitchFamily="66"/>
              </a:rPr>
              <a:t>Waffenkammer</a:t>
            </a:r>
            <a:endParaRPr lang="ru-RU" dirty="0">
              <a:latin typeface="Georgia" pitchFamily="18" charset="0"/>
              <a:cs typeface="Estrangelo Edessa" pitchFamily="66"/>
            </a:endParaRPr>
          </a:p>
        </p:txBody>
      </p:sp>
    </p:spTree>
  </p:cSld>
  <p:clrMapOvr>
    <a:masterClrMapping/>
  </p:clrMapOvr>
  <p:transition spd="med">
    <p:cover dir="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2571736" y="928670"/>
            <a:ext cx="4500594" cy="5214958"/>
          </a:xfrm>
          <a:prstGeom prst="rect">
            <a:avLst/>
          </a:prstGeom>
          <a:noFill/>
          <a:ln w="9525">
            <a:noFill/>
            <a:miter lim="800000"/>
            <a:headEnd/>
            <a:tailEnd/>
          </a:ln>
          <a:effectLst/>
        </p:spPr>
      </p:pic>
      <p:sp>
        <p:nvSpPr>
          <p:cNvPr id="3" name="Прямоугольник 2"/>
          <p:cNvSpPr/>
          <p:nvPr/>
        </p:nvSpPr>
        <p:spPr>
          <a:xfrm>
            <a:off x="3477790" y="3244334"/>
            <a:ext cx="2188420" cy="369332"/>
          </a:xfrm>
          <a:prstGeom prst="rect">
            <a:avLst/>
          </a:prstGeom>
        </p:spPr>
        <p:txBody>
          <a:bodyPr wrap="none">
            <a:spAutoFit/>
          </a:bodyPr>
          <a:lstStyle/>
          <a:p>
            <a:pPr algn="ctr">
              <a:buNone/>
            </a:pPr>
            <a:r>
              <a:rPr lang="en-US" dirty="0" smtClean="0">
                <a:latin typeface="Georgia" pitchFamily="18" charset="0"/>
                <a:cs typeface="Estrangelo Edessa" pitchFamily="66"/>
              </a:rPr>
              <a:t>Die</a:t>
            </a:r>
            <a:r>
              <a:rPr lang="ru-RU" dirty="0" smtClean="0">
                <a:latin typeface="Georgia" pitchFamily="18" charset="0"/>
                <a:cs typeface="Estrangelo Edessa" pitchFamily="66"/>
              </a:rPr>
              <a:t> </a:t>
            </a:r>
            <a:r>
              <a:rPr lang="en-US" dirty="0" err="1" smtClean="0">
                <a:latin typeface="Georgia" pitchFamily="18" charset="0"/>
                <a:cs typeface="Estrangelo Edessa" pitchFamily="66"/>
              </a:rPr>
              <a:t>Waffenkammer</a:t>
            </a:r>
            <a:endParaRPr lang="ru-RU" dirty="0">
              <a:latin typeface="Georgia" pitchFamily="18" charset="0"/>
              <a:cs typeface="Estrangelo Edessa" pitchFamily="66"/>
            </a:endParaRPr>
          </a:p>
        </p:txBody>
      </p:sp>
    </p:spTree>
  </p:cSld>
  <p:clrMapOvr>
    <a:masterClrMapping/>
  </p:clrMapOvr>
  <p:transition spd="med">
    <p:plu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cstate="print"/>
          <a:srcRect/>
          <a:stretch>
            <a:fillRect/>
          </a:stretch>
        </p:blipFill>
        <p:spPr bwMode="auto">
          <a:xfrm>
            <a:off x="1285852" y="1357298"/>
            <a:ext cx="6786610" cy="5089958"/>
          </a:xfrm>
          <a:prstGeom prst="rect">
            <a:avLst/>
          </a:prstGeom>
          <a:noFill/>
          <a:ln w="9525">
            <a:noFill/>
            <a:miter lim="800000"/>
            <a:headEnd/>
            <a:tailEnd/>
          </a:ln>
          <a:effectLst/>
        </p:spPr>
      </p:pic>
      <p:sp>
        <p:nvSpPr>
          <p:cNvPr id="3" name="Прямоугольник 2"/>
          <p:cNvSpPr/>
          <p:nvPr/>
        </p:nvSpPr>
        <p:spPr>
          <a:xfrm>
            <a:off x="3477790" y="3244334"/>
            <a:ext cx="2188420" cy="369332"/>
          </a:xfrm>
          <a:prstGeom prst="rect">
            <a:avLst/>
          </a:prstGeom>
        </p:spPr>
        <p:txBody>
          <a:bodyPr wrap="none">
            <a:spAutoFit/>
          </a:bodyPr>
          <a:lstStyle/>
          <a:p>
            <a:pPr algn="ctr">
              <a:buNone/>
            </a:pPr>
            <a:r>
              <a:rPr lang="en-US" dirty="0" smtClean="0">
                <a:latin typeface="Georgia" pitchFamily="18" charset="0"/>
                <a:cs typeface="Estrangelo Edessa" pitchFamily="66"/>
              </a:rPr>
              <a:t>Die</a:t>
            </a:r>
            <a:r>
              <a:rPr lang="ru-RU" dirty="0" smtClean="0">
                <a:latin typeface="Georgia" pitchFamily="18" charset="0"/>
                <a:cs typeface="Estrangelo Edessa" pitchFamily="66"/>
              </a:rPr>
              <a:t> </a:t>
            </a:r>
            <a:r>
              <a:rPr lang="en-US" dirty="0" err="1" smtClean="0">
                <a:latin typeface="Georgia" pitchFamily="18" charset="0"/>
                <a:cs typeface="Estrangelo Edessa" pitchFamily="66"/>
              </a:rPr>
              <a:t>Waffenkammer</a:t>
            </a:r>
            <a:endParaRPr lang="ru-RU" dirty="0">
              <a:latin typeface="Georgia" pitchFamily="18" charset="0"/>
              <a:cs typeface="Estrangelo Edessa" pitchFamily="66"/>
            </a:endParaRPr>
          </a:p>
        </p:txBody>
      </p:sp>
    </p:spTree>
  </p:cSld>
  <p:clrMapOvr>
    <a:masterClrMapping/>
  </p:clrMapOvr>
  <p:transition spd="med">
    <p:cover dir="l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cstate="print"/>
          <a:srcRect/>
          <a:stretch>
            <a:fillRect/>
          </a:stretch>
        </p:blipFill>
        <p:spPr bwMode="auto">
          <a:xfrm>
            <a:off x="2143108" y="642918"/>
            <a:ext cx="4500594" cy="5572164"/>
          </a:xfrm>
          <a:prstGeom prst="rect">
            <a:avLst/>
          </a:prstGeom>
          <a:noFill/>
          <a:ln w="9525">
            <a:noFill/>
            <a:miter lim="800000"/>
            <a:headEnd/>
            <a:tailEnd/>
          </a:ln>
          <a:effectLst/>
        </p:spPr>
      </p:pic>
    </p:spTree>
  </p:cSld>
  <p:clrMapOvr>
    <a:masterClrMapping/>
  </p:clrMapOvr>
  <p:transition spd="med">
    <p:spli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cstate="print"/>
          <a:srcRect/>
          <a:stretch>
            <a:fillRect/>
          </a:stretch>
        </p:blipFill>
        <p:spPr bwMode="auto">
          <a:xfrm>
            <a:off x="928662" y="1071546"/>
            <a:ext cx="6763829" cy="5072872"/>
          </a:xfrm>
          <a:prstGeom prst="rect">
            <a:avLst/>
          </a:prstGeom>
          <a:noFill/>
          <a:ln w="9525">
            <a:noFill/>
            <a:miter lim="800000"/>
            <a:headEnd/>
            <a:tailEnd/>
          </a:ln>
          <a:effectLst/>
        </p:spPr>
      </p:pic>
    </p:spTree>
  </p:cSld>
  <p:clrMapOvr>
    <a:masterClrMapping/>
  </p:clrMapOvr>
  <p:transition spd="med">
    <p:cover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2" cstate="print"/>
          <a:srcRect/>
          <a:stretch>
            <a:fillRect/>
          </a:stretch>
        </p:blipFill>
        <p:spPr bwMode="auto">
          <a:xfrm>
            <a:off x="1071538" y="1428736"/>
            <a:ext cx="6572296" cy="49577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Прямоугольник 2"/>
          <p:cNvSpPr/>
          <p:nvPr/>
        </p:nvSpPr>
        <p:spPr>
          <a:xfrm>
            <a:off x="3477790" y="3244334"/>
            <a:ext cx="2188420" cy="369332"/>
          </a:xfrm>
          <a:prstGeom prst="rect">
            <a:avLst/>
          </a:prstGeom>
        </p:spPr>
        <p:txBody>
          <a:bodyPr wrap="none">
            <a:spAutoFit/>
          </a:bodyPr>
          <a:lstStyle/>
          <a:p>
            <a:pPr algn="ctr">
              <a:buNone/>
            </a:pPr>
            <a:r>
              <a:rPr lang="en-US" dirty="0" smtClean="0">
                <a:latin typeface="Georgia" pitchFamily="18" charset="0"/>
                <a:cs typeface="Estrangelo Edessa" pitchFamily="66"/>
              </a:rPr>
              <a:t>Die</a:t>
            </a:r>
            <a:r>
              <a:rPr lang="ru-RU" dirty="0" smtClean="0">
                <a:latin typeface="Georgia" pitchFamily="18" charset="0"/>
                <a:cs typeface="Estrangelo Edessa" pitchFamily="66"/>
              </a:rPr>
              <a:t> </a:t>
            </a:r>
            <a:r>
              <a:rPr lang="en-US" dirty="0" err="1" smtClean="0">
                <a:latin typeface="Georgia" pitchFamily="18" charset="0"/>
                <a:cs typeface="Estrangelo Edessa" pitchFamily="66"/>
              </a:rPr>
              <a:t>Waffenkammer</a:t>
            </a:r>
            <a:endParaRPr lang="ru-RU" dirty="0">
              <a:latin typeface="Georgia" pitchFamily="18" charset="0"/>
              <a:cs typeface="Estrangelo Edessa" pitchFamily="66"/>
            </a:endParaRPr>
          </a:p>
        </p:txBody>
      </p:sp>
    </p:spTree>
  </p:cSld>
  <p:clrMapOvr>
    <a:masterClrMapping/>
  </p:clrMapOvr>
  <p:transition spd="med">
    <p:strip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2"/>
          <p:cNvSpPr>
            <a:spLocks noGrp="1"/>
          </p:cNvSpPr>
          <p:nvPr>
            <p:ph type="subTitle" idx="1"/>
          </p:nvPr>
        </p:nvSpPr>
        <p:spPr>
          <a:xfrm>
            <a:off x="1214414" y="1500174"/>
            <a:ext cx="6400800" cy="1752600"/>
          </a:xfrm>
        </p:spPr>
        <p:txBody>
          <a:bodyPr>
            <a:noAutofit/>
          </a:bodyPr>
          <a:lstStyle/>
          <a:p>
            <a:pPr algn="ctr"/>
            <a:r>
              <a:rPr lang="en-US" sz="5600" dirty="0" smtClean="0"/>
              <a:t>DIE    DRESDENER GEMÄLDEGALERIE</a:t>
            </a:r>
            <a:endParaRPr lang="ru-RU" sz="5600" dirty="0"/>
          </a:p>
        </p:txBody>
      </p:sp>
    </p:spTree>
  </p:cSld>
  <p:clrMapOvr>
    <a:masterClrMapping/>
  </p:clrMapOvr>
  <p:transition spd="med">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idx="1"/>
          </p:nvPr>
        </p:nvPicPr>
        <p:blipFill>
          <a:blip r:embed="rId2" cstate="print"/>
          <a:srcRect/>
          <a:stretch>
            <a:fillRect/>
          </a:stretch>
        </p:blipFill>
        <p:spPr bwMode="auto">
          <a:xfrm>
            <a:off x="1000100" y="714356"/>
            <a:ext cx="7000924" cy="5250693"/>
          </a:xfrm>
          <a:prstGeom prst="rect">
            <a:avLst/>
          </a:prstGeom>
          <a:noFill/>
          <a:ln w="9525">
            <a:noFill/>
            <a:miter lim="800000"/>
            <a:headEnd/>
            <a:tailEnd/>
          </a:ln>
          <a:effectLst/>
        </p:spPr>
      </p:pic>
      <p:sp>
        <p:nvSpPr>
          <p:cNvPr id="3" name="Прямоугольник 2"/>
          <p:cNvSpPr/>
          <p:nvPr/>
        </p:nvSpPr>
        <p:spPr>
          <a:xfrm>
            <a:off x="3477790" y="3244334"/>
            <a:ext cx="2188420" cy="369332"/>
          </a:xfrm>
          <a:prstGeom prst="rect">
            <a:avLst/>
          </a:prstGeom>
        </p:spPr>
        <p:txBody>
          <a:bodyPr wrap="none">
            <a:spAutoFit/>
          </a:bodyPr>
          <a:lstStyle/>
          <a:p>
            <a:pPr algn="ctr">
              <a:buNone/>
            </a:pPr>
            <a:r>
              <a:rPr lang="en-US" dirty="0" smtClean="0">
                <a:latin typeface="Georgia" pitchFamily="18" charset="0"/>
                <a:cs typeface="Estrangelo Edessa" pitchFamily="66"/>
              </a:rPr>
              <a:t>Die</a:t>
            </a:r>
            <a:r>
              <a:rPr lang="ru-RU" dirty="0" smtClean="0">
                <a:latin typeface="Georgia" pitchFamily="18" charset="0"/>
                <a:cs typeface="Estrangelo Edessa" pitchFamily="66"/>
              </a:rPr>
              <a:t> </a:t>
            </a:r>
            <a:r>
              <a:rPr lang="en-US" dirty="0" err="1" smtClean="0">
                <a:latin typeface="Georgia" pitchFamily="18" charset="0"/>
                <a:cs typeface="Estrangelo Edessa" pitchFamily="66"/>
              </a:rPr>
              <a:t>Waffenkammer</a:t>
            </a:r>
            <a:endParaRPr lang="ru-RU" dirty="0">
              <a:latin typeface="Georgia" pitchFamily="18" charset="0"/>
              <a:cs typeface="Estrangelo Edessa" pitchFamily="66"/>
            </a:endParaRPr>
          </a:p>
        </p:txBody>
      </p:sp>
    </p:spTree>
  </p:cSld>
  <p:clrMapOvr>
    <a:masterClrMapping/>
  </p:clrMapOvr>
  <p:transition spd="med">
    <p:zoom dir="in"/>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143000"/>
          </a:xfrm>
        </p:spPr>
        <p:txBody>
          <a:bodyPr>
            <a:normAutofit/>
          </a:bodyPr>
          <a:lstStyle/>
          <a:p>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dirty="0"/>
          </a:p>
        </p:txBody>
      </p:sp>
      <p:sp>
        <p:nvSpPr>
          <p:cNvPr id="3" name="Объект 2"/>
          <p:cNvSpPr>
            <a:spLocks noGrp="1"/>
          </p:cNvSpPr>
          <p:nvPr>
            <p:ph idx="1"/>
          </p:nvPr>
        </p:nvSpPr>
        <p:spPr/>
        <p:txBody>
          <a:bodyPr/>
          <a:lstStyle/>
          <a:p>
            <a:r>
              <a:rPr lang="ru-RU"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dirty="0"/>
          </a:p>
        </p:txBody>
      </p:sp>
      <p:pic>
        <p:nvPicPr>
          <p:cNvPr id="1026" name="Picture 2" descr="Дрезденская картинная галерея - Там, на неведомых дорожках."/>
          <p:cNvPicPr>
            <a:picLocks noChangeAspect="1" noChangeArrowheads="1"/>
          </p:cNvPicPr>
          <p:nvPr/>
        </p:nvPicPr>
        <p:blipFill>
          <a:blip r:embed="rId2" cstate="print"/>
          <a:srcRect/>
          <a:stretch>
            <a:fillRect/>
          </a:stretch>
        </p:blipFill>
        <p:spPr bwMode="auto">
          <a:xfrm>
            <a:off x="683568" y="1546101"/>
            <a:ext cx="7620000" cy="5311899"/>
          </a:xfrm>
          <a:prstGeom prst="rect">
            <a:avLst/>
          </a:prstGeom>
          <a:noFill/>
        </p:spPr>
      </p:pic>
      <p:sp>
        <p:nvSpPr>
          <p:cNvPr id="5" name="Прямоугольник 4"/>
          <p:cNvSpPr/>
          <p:nvPr/>
        </p:nvSpPr>
        <p:spPr>
          <a:xfrm>
            <a:off x="1115616" y="2924944"/>
            <a:ext cx="6986208" cy="830997"/>
          </a:xfrm>
          <a:prstGeom prst="rect">
            <a:avLst/>
          </a:prstGeom>
        </p:spPr>
        <p:txBody>
          <a:bodyPr wrap="none">
            <a:spAutoFit/>
          </a:bodyPr>
          <a:lstStyle/>
          <a:p>
            <a:r>
              <a:rPr lang="ru-R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Спасибо за внимание</a:t>
            </a:r>
            <a:r>
              <a:rPr lang="ru-RU"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ru-RU" sz="4800" dirty="0"/>
          </a:p>
        </p:txBody>
      </p:sp>
    </p:spTree>
    <p:extLst>
      <p:ext uri="{BB962C8B-B14F-4D97-AF65-F5344CB8AC3E}">
        <p14:creationId xmlns="" xmlns:p14="http://schemas.microsoft.com/office/powerpoint/2010/main" val="3323001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err="1" smtClean="0">
                <a:latin typeface="Bernard MT Condensed" pitchFamily="18" charset="0"/>
              </a:rPr>
              <a:t>Der</a:t>
            </a:r>
            <a:r>
              <a:rPr lang="en-US" dirty="0" smtClean="0">
                <a:latin typeface="Bernard MT Condensed" pitchFamily="18" charset="0"/>
              </a:rPr>
              <a:t> </a:t>
            </a:r>
            <a:r>
              <a:rPr lang="en-US" dirty="0" err="1" smtClean="0">
                <a:latin typeface="Bernard MT Condensed" pitchFamily="18" charset="0"/>
              </a:rPr>
              <a:t>griechische</a:t>
            </a:r>
            <a:r>
              <a:rPr lang="en-US" dirty="0" smtClean="0">
                <a:latin typeface="Bernard MT Condensed" pitchFamily="18" charset="0"/>
              </a:rPr>
              <a:t> </a:t>
            </a:r>
            <a:r>
              <a:rPr lang="en-US" dirty="0" err="1" smtClean="0">
                <a:latin typeface="Bernard MT Condensed" pitchFamily="18" charset="0"/>
              </a:rPr>
              <a:t>Arzt</a:t>
            </a:r>
            <a:r>
              <a:rPr lang="en-US" dirty="0" smtClean="0">
                <a:latin typeface="Bernard MT Condensed" pitchFamily="18" charset="0"/>
              </a:rPr>
              <a:t> </a:t>
            </a:r>
            <a:r>
              <a:rPr lang="en-US" dirty="0" err="1" smtClean="0">
                <a:latin typeface="Bernard MT Condensed" pitchFamily="18" charset="0"/>
              </a:rPr>
              <a:t>Hippokrates</a:t>
            </a:r>
            <a:endParaRPr lang="ru-RU" dirty="0"/>
          </a:p>
        </p:txBody>
      </p:sp>
      <p:sp>
        <p:nvSpPr>
          <p:cNvPr id="3" name="Содержимое 2"/>
          <p:cNvSpPr>
            <a:spLocks noGrp="1"/>
          </p:cNvSpPr>
          <p:nvPr>
            <p:ph idx="1"/>
          </p:nvPr>
        </p:nvSpPr>
        <p:spPr/>
        <p:txBody>
          <a:bodyPr>
            <a:normAutofit/>
          </a:bodyPr>
          <a:lstStyle/>
          <a:p>
            <a:r>
              <a:rPr lang="de-DE" sz="4800" dirty="0" smtClean="0">
                <a:latin typeface="Baskerville Old Face" pitchFamily="18" charset="0"/>
              </a:rPr>
              <a:t>“ </a:t>
            </a:r>
            <a:r>
              <a:rPr lang="de-DE" sz="4800" dirty="0" smtClean="0">
                <a:latin typeface="Algerian" pitchFamily="82" charset="0"/>
              </a:rPr>
              <a:t>Das Leben ist kurz, die Kunst ist lang”.</a:t>
            </a:r>
            <a:endParaRPr lang="ru-RU" sz="4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r>
              <a:rPr lang="ru-RU" sz="2400" dirty="0" smtClean="0">
                <a:latin typeface="Comic Sans MS" pitchFamily="66" charset="0"/>
              </a:rPr>
              <a:t> </a:t>
            </a:r>
            <a:r>
              <a:rPr lang="en-US" dirty="0" smtClean="0"/>
              <a:t>Die </a:t>
            </a:r>
            <a:r>
              <a:rPr lang="en-US" dirty="0" err="1" smtClean="0"/>
              <a:t>Dresdener</a:t>
            </a:r>
            <a:r>
              <a:rPr lang="en-US" dirty="0" smtClean="0"/>
              <a:t> </a:t>
            </a:r>
            <a:r>
              <a:rPr lang="en-US" dirty="0" err="1" smtClean="0"/>
              <a:t>Gemäldegalerie</a:t>
            </a:r>
            <a:r>
              <a:rPr lang="en-US" dirty="0" smtClean="0"/>
              <a:t> – die </a:t>
            </a:r>
            <a:r>
              <a:rPr lang="en-US" dirty="0" err="1" smtClean="0"/>
              <a:t>Versammlung</a:t>
            </a:r>
            <a:r>
              <a:rPr lang="en-US" dirty="0" smtClean="0"/>
              <a:t> </a:t>
            </a:r>
            <a:r>
              <a:rPr lang="en-US" dirty="0" err="1" smtClean="0"/>
              <a:t>der</a:t>
            </a:r>
            <a:r>
              <a:rPr lang="en-US" dirty="0" smtClean="0"/>
              <a:t> </a:t>
            </a:r>
            <a:r>
              <a:rPr lang="en-US" dirty="0" err="1" smtClean="0"/>
              <a:t>europäischen</a:t>
            </a:r>
            <a:r>
              <a:rPr lang="en-US" dirty="0" smtClean="0"/>
              <a:t> </a:t>
            </a:r>
            <a:r>
              <a:rPr lang="en-US" dirty="0" err="1" smtClean="0"/>
              <a:t>Malerei</a:t>
            </a:r>
            <a:r>
              <a:rPr lang="en-US" dirty="0" smtClean="0"/>
              <a:t> 15 – 18 </a:t>
            </a:r>
            <a:r>
              <a:rPr lang="en-US" dirty="0" err="1" smtClean="0"/>
              <a:t>Jh</a:t>
            </a:r>
            <a:r>
              <a:rPr lang="en-US" dirty="0" smtClean="0"/>
              <a:t>. </a:t>
            </a:r>
            <a:r>
              <a:rPr lang="en-US" dirty="0" smtClean="0">
                <a:latin typeface="Cambria Math" pitchFamily="18" charset="0"/>
                <a:ea typeface="Cambria Math" pitchFamily="18" charset="0"/>
              </a:rPr>
              <a:t>(</a:t>
            </a:r>
            <a:r>
              <a:rPr lang="ru-RU" dirty="0" smtClean="0">
                <a:latin typeface="Cambria Math" pitchFamily="18" charset="0"/>
                <a:ea typeface="Cambria Math" pitchFamily="18" charset="0"/>
              </a:rPr>
              <a:t>Дрезденская  картинная   галерея– собрание европейской живописи 15 – 18 вв. </a:t>
            </a:r>
            <a:r>
              <a:rPr lang="en-US" dirty="0" smtClean="0">
                <a:latin typeface="Cambria Math" pitchFamily="18" charset="0"/>
                <a:ea typeface="Cambria Math" pitchFamily="18" charset="0"/>
              </a:rPr>
              <a:t>)</a:t>
            </a:r>
            <a:r>
              <a:rPr lang="ru-RU" dirty="0" smtClean="0">
                <a:latin typeface="Cambria Math" pitchFamily="18" charset="0"/>
                <a:ea typeface="Cambria Math" pitchFamily="18" charset="0"/>
              </a:rPr>
              <a:t>.</a:t>
            </a:r>
            <a:r>
              <a:rPr lang="en-US" dirty="0" smtClean="0"/>
              <a:t> </a:t>
            </a:r>
            <a:endParaRPr lang="ru-RU" dirty="0" smtClean="0"/>
          </a:p>
          <a:p>
            <a:r>
              <a:rPr lang="en-US" dirty="0" err="1" smtClean="0"/>
              <a:t>Vom</a:t>
            </a:r>
            <a:r>
              <a:rPr lang="en-US" dirty="0" smtClean="0"/>
              <a:t> </a:t>
            </a:r>
            <a:r>
              <a:rPr lang="en-US" dirty="0" err="1" smtClean="0"/>
              <a:t>weltweiten</a:t>
            </a:r>
            <a:r>
              <a:rPr lang="en-US" dirty="0" smtClean="0"/>
              <a:t> </a:t>
            </a:r>
            <a:r>
              <a:rPr lang="en-US" dirty="0" err="1" smtClean="0"/>
              <a:t>Ruhm</a:t>
            </a:r>
            <a:r>
              <a:rPr lang="en-US" dirty="0" smtClean="0"/>
              <a:t> </a:t>
            </a:r>
            <a:r>
              <a:rPr lang="en-US" dirty="0" err="1" smtClean="0"/>
              <a:t>ist</a:t>
            </a:r>
            <a:r>
              <a:rPr lang="en-US" dirty="0" smtClean="0"/>
              <a:t> das Museum die </a:t>
            </a:r>
            <a:r>
              <a:rPr lang="en-US" dirty="0" err="1" smtClean="0"/>
              <a:t>Bildersammlungen</a:t>
            </a:r>
            <a:r>
              <a:rPr lang="en-US" dirty="0" smtClean="0"/>
              <a:t> </a:t>
            </a:r>
            <a:r>
              <a:rPr lang="en-US" dirty="0" err="1" smtClean="0"/>
              <a:t>der</a:t>
            </a:r>
            <a:r>
              <a:rPr lang="en-US" dirty="0" smtClean="0"/>
              <a:t> </a:t>
            </a:r>
            <a:r>
              <a:rPr lang="en-US" dirty="0" err="1" smtClean="0"/>
              <a:t>Maler</a:t>
            </a:r>
            <a:r>
              <a:rPr lang="en-US" dirty="0" smtClean="0"/>
              <a:t> </a:t>
            </a:r>
            <a:r>
              <a:rPr lang="en-US" dirty="0" err="1" smtClean="0"/>
              <a:t>Italiens</a:t>
            </a:r>
            <a:r>
              <a:rPr lang="en-US" dirty="0" smtClean="0"/>
              <a:t> und </a:t>
            </a:r>
            <a:r>
              <a:rPr lang="en-US" dirty="0" err="1" smtClean="0"/>
              <a:t>der</a:t>
            </a:r>
            <a:r>
              <a:rPr lang="en-US" dirty="0" smtClean="0"/>
              <a:t> </a:t>
            </a:r>
            <a:r>
              <a:rPr lang="en-US" dirty="0" err="1" smtClean="0"/>
              <a:t>Niederlande</a:t>
            </a:r>
            <a:r>
              <a:rPr lang="en-US" dirty="0" smtClean="0"/>
              <a:t> </a:t>
            </a:r>
            <a:r>
              <a:rPr lang="en-US" dirty="0" err="1" smtClean="0"/>
              <a:t>verpflichtet</a:t>
            </a:r>
            <a:r>
              <a:rPr lang="ru-RU" dirty="0" smtClean="0"/>
              <a:t>.</a:t>
            </a:r>
            <a:r>
              <a:rPr lang="ru-RU" dirty="0" smtClean="0">
                <a:latin typeface="Cambria Math" pitchFamily="18" charset="0"/>
                <a:ea typeface="Cambria Math" pitchFamily="18" charset="0"/>
              </a:rPr>
              <a:t>(Своей всемирной славой музей обязан коллекции картин художников Италии и Нидерландов).</a:t>
            </a:r>
          </a:p>
          <a:p>
            <a:pPr>
              <a:buNone/>
            </a:pPr>
            <a:endParaRPr lang="ru-RU" dirty="0">
              <a:latin typeface="Cambria Math" pitchFamily="18" charset="0"/>
              <a:ea typeface="Cambria Math" pitchFamily="18" charset="0"/>
            </a:endParaRPr>
          </a:p>
        </p:txBody>
      </p:sp>
    </p:spTree>
  </p:cSld>
  <p:clrMapOvr>
    <a:masterClrMapping/>
  </p:clrMapOvr>
  <p:transition spd="med">
    <p:whee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cstate="print"/>
          <a:srcRect/>
          <a:stretch>
            <a:fillRect/>
          </a:stretch>
        </p:blipFill>
        <p:spPr bwMode="auto">
          <a:xfrm>
            <a:off x="642910" y="1228725"/>
            <a:ext cx="7620000" cy="5629275"/>
          </a:xfrm>
          <a:prstGeom prst="rect">
            <a:avLst/>
          </a:prstGeom>
          <a:noFill/>
          <a:ln w="9525">
            <a:noFill/>
            <a:miter lim="800000"/>
            <a:headEnd/>
            <a:tailEnd/>
          </a:ln>
          <a:effectLst/>
        </p:spPr>
      </p:pic>
      <p:sp>
        <p:nvSpPr>
          <p:cNvPr id="7" name="Заголовок 1"/>
          <p:cNvSpPr txBox="1">
            <a:spLocks/>
          </p:cNvSpPr>
          <p:nvPr/>
        </p:nvSpPr>
        <p:spPr>
          <a:xfrm>
            <a:off x="1142976" y="214290"/>
            <a:ext cx="8229600" cy="357190"/>
          </a:xfrm>
          <a:prstGeom prst="rect">
            <a:avLst/>
          </a:prstGeom>
        </p:spPr>
        <p:txBody>
          <a:bodyPr vert="horz" lIns="0" rIns="0" bIns="0" anchor="b">
            <a:normAutofit fontScale="47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ru-RU" sz="5000" b="0" i="0" u="none" strike="noStrike" kern="1200" cap="none" spc="0" normalizeH="0" baseline="0" noProof="0">
              <a:ln>
                <a:noFill/>
              </a:ln>
              <a:solidFill>
                <a:schemeClr val="tx2"/>
              </a:solidFill>
              <a:effectLst/>
              <a:uLnTx/>
              <a:uFillTx/>
              <a:latin typeface="+mj-lt"/>
              <a:ea typeface="+mj-ea"/>
              <a:cs typeface="+mj-cs"/>
            </a:endParaRPr>
          </a:p>
        </p:txBody>
      </p:sp>
      <p:sp>
        <p:nvSpPr>
          <p:cNvPr id="8" name="Заголовок 1"/>
          <p:cNvSpPr>
            <a:spLocks noGrp="1"/>
          </p:cNvSpPr>
          <p:nvPr>
            <p:ph type="title"/>
          </p:nvPr>
        </p:nvSpPr>
        <p:spPr>
          <a:xfrm>
            <a:off x="642910" y="785794"/>
            <a:ext cx="8229600" cy="367458"/>
          </a:xfrm>
        </p:spPr>
        <p:txBody>
          <a:bodyPr>
            <a:normAutofit fontScale="90000"/>
          </a:bodyPr>
          <a:lstStyle/>
          <a:p>
            <a:r>
              <a:rPr lang="en-US" dirty="0" smtClean="0"/>
              <a:t>                  </a:t>
            </a:r>
            <a:br>
              <a:rPr lang="en-US" dirty="0" smtClean="0"/>
            </a:br>
            <a:r>
              <a:rPr lang="en-US" dirty="0" smtClean="0"/>
              <a:t/>
            </a:r>
            <a:br>
              <a:rPr lang="en-US" dirty="0" smtClean="0"/>
            </a:br>
            <a:r>
              <a:rPr lang="en-US" dirty="0" smtClean="0"/>
              <a:t>              </a:t>
            </a:r>
            <a:r>
              <a:rPr lang="en-US" dirty="0" smtClean="0">
                <a:solidFill>
                  <a:srgbClr val="FF0000"/>
                </a:solidFill>
                <a:latin typeface="Microsoft Sans Serif" pitchFamily="34" charset="0"/>
                <a:cs typeface="Microsoft Sans Serif" pitchFamily="34" charset="0"/>
              </a:rPr>
              <a:t>Z W I N G E R</a:t>
            </a:r>
            <a:endParaRPr lang="ru-RU" dirty="0">
              <a:solidFill>
                <a:srgbClr val="FF0000"/>
              </a:solidFill>
              <a:latin typeface="Microsoft Sans Serif" pitchFamily="34" charset="0"/>
              <a:cs typeface="Microsoft Sans Serif" pitchFamily="34" charset="0"/>
            </a:endParaRPr>
          </a:p>
        </p:txBody>
      </p:sp>
    </p:spTree>
  </p:cSld>
  <p:clrMapOvr>
    <a:masterClrMapping/>
  </p:clrMapOvr>
  <p:transition spd="med">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571472" y="928670"/>
            <a:ext cx="7858160" cy="5489639"/>
          </a:xfrm>
          <a:prstGeom prst="rect">
            <a:avLst/>
          </a:prstGeom>
          <a:noFill/>
          <a:ln w="9525">
            <a:noFill/>
            <a:miter lim="800000"/>
            <a:headEnd/>
            <a:tailEnd/>
          </a:ln>
          <a:effectLst/>
        </p:spPr>
      </p:pic>
    </p:spTree>
  </p:cSld>
  <p:clrMapOvr>
    <a:masterClrMapping/>
  </p:clrMapOvr>
  <p:transition spd="med">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332656"/>
            <a:ext cx="7704856" cy="576763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Заголовок 1"/>
          <p:cNvSpPr>
            <a:spLocks noGrp="1"/>
          </p:cNvSpPr>
          <p:nvPr>
            <p:ph type="title"/>
          </p:nvPr>
        </p:nvSpPr>
        <p:spPr>
          <a:xfrm>
            <a:off x="1835696" y="6093296"/>
            <a:ext cx="8229600" cy="362304"/>
          </a:xfrm>
        </p:spPr>
        <p:txBody>
          <a:bodyPr>
            <a:normAutofit/>
          </a:bodyPr>
          <a:lstStyle/>
          <a:p>
            <a:r>
              <a:rPr lang="en-US" sz="1600" b="1" dirty="0" smtClean="0">
                <a:solidFill>
                  <a:schemeClr val="tx1"/>
                </a:solidFill>
              </a:rPr>
              <a:t>Dresden </a:t>
            </a:r>
            <a:r>
              <a:rPr lang="en-US" sz="1600" b="1" dirty="0" err="1" smtClean="0">
                <a:solidFill>
                  <a:schemeClr val="tx1"/>
                </a:solidFill>
              </a:rPr>
              <a:t>befindet</a:t>
            </a:r>
            <a:r>
              <a:rPr lang="en-US" sz="1600" b="1" dirty="0" smtClean="0">
                <a:solidFill>
                  <a:schemeClr val="tx1"/>
                </a:solidFill>
              </a:rPr>
              <a:t> </a:t>
            </a:r>
            <a:r>
              <a:rPr lang="en-US" sz="1600" b="1" dirty="0" err="1" smtClean="0">
                <a:solidFill>
                  <a:schemeClr val="tx1"/>
                </a:solidFill>
              </a:rPr>
              <a:t>sich</a:t>
            </a:r>
            <a:r>
              <a:rPr lang="en-US" sz="1600" b="1" dirty="0" smtClean="0">
                <a:solidFill>
                  <a:schemeClr val="tx1"/>
                </a:solidFill>
              </a:rPr>
              <a:t> an der </a:t>
            </a:r>
            <a:r>
              <a:rPr lang="en-US" sz="1600" b="1" dirty="0" err="1" smtClean="0">
                <a:solidFill>
                  <a:schemeClr val="tx1"/>
                </a:solidFill>
              </a:rPr>
              <a:t>Eibe</a:t>
            </a:r>
            <a:r>
              <a:rPr lang="en-US" sz="1600" b="1" dirty="0" smtClean="0">
                <a:solidFill>
                  <a:schemeClr val="tx1"/>
                </a:solidFill>
              </a:rPr>
              <a:t> (</a:t>
            </a:r>
            <a:r>
              <a:rPr lang="en-US" sz="1600" b="1" dirty="0" err="1" smtClean="0">
                <a:solidFill>
                  <a:schemeClr val="tx1"/>
                </a:solidFill>
              </a:rPr>
              <a:t>Zwinger</a:t>
            </a:r>
            <a:r>
              <a:rPr lang="en-US" sz="1600" b="1" dirty="0" smtClean="0">
                <a:solidFill>
                  <a:schemeClr val="tx1"/>
                </a:solidFill>
              </a:rPr>
              <a:t>)</a:t>
            </a:r>
            <a:endParaRPr lang="ru-RU" sz="1600" b="1" dirty="0">
              <a:solidFill>
                <a:schemeClr val="tx1"/>
              </a:solidFill>
            </a:endParaRPr>
          </a:p>
        </p:txBody>
      </p:sp>
    </p:spTree>
    <p:extLst>
      <p:ext uri="{BB962C8B-B14F-4D97-AF65-F5344CB8AC3E}">
        <p14:creationId xmlns="" xmlns:p14="http://schemas.microsoft.com/office/powerpoint/2010/main" val="914305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357430"/>
            <a:ext cx="4214842" cy="4031930"/>
          </a:xfrm>
        </p:spPr>
        <p:txBody>
          <a:bodyPr>
            <a:normAutofit/>
          </a:bodyPr>
          <a:lstStyle/>
          <a:p>
            <a:r>
              <a:rPr lang="de-DE" sz="1800" dirty="0" smtClean="0"/>
              <a:t>Der Gründer der Dresdener </a:t>
            </a:r>
            <a:r>
              <a:rPr lang="de-DE" sz="1800" dirty="0" smtClean="0">
                <a:latin typeface="Constantia" pitchFamily="18" charset="0"/>
              </a:rPr>
              <a:t>Gemäldegalerie</a:t>
            </a:r>
            <a:r>
              <a:rPr lang="de-DE" sz="1800" dirty="0" smtClean="0"/>
              <a:t>  ist der sächsische </a:t>
            </a:r>
            <a:r>
              <a:rPr lang="en-US" sz="1800" dirty="0" err="1" smtClean="0"/>
              <a:t>Kurfurst</a:t>
            </a:r>
            <a:r>
              <a:rPr lang="en-US" sz="1800" dirty="0" smtClean="0"/>
              <a:t>  </a:t>
            </a:r>
            <a:r>
              <a:rPr lang="de-DE" sz="1800" dirty="0" smtClean="0"/>
              <a:t>Fridrich III der Weise </a:t>
            </a:r>
            <a:r>
              <a:rPr lang="ru-RU" sz="1800" dirty="0" smtClean="0"/>
              <a:t>(</a:t>
            </a:r>
            <a:r>
              <a:rPr lang="ru-RU" sz="1800" dirty="0" smtClean="0">
                <a:solidFill>
                  <a:schemeClr val="tx1">
                    <a:lumMod val="95000"/>
                    <a:lumOff val="5000"/>
                  </a:schemeClr>
                </a:solidFill>
              </a:rPr>
              <a:t>основатель  Дрезденской </a:t>
            </a:r>
            <a:r>
              <a:rPr lang="en-US" sz="1800" dirty="0" smtClean="0">
                <a:solidFill>
                  <a:schemeClr val="tx1">
                    <a:lumMod val="95000"/>
                    <a:lumOff val="5000"/>
                  </a:schemeClr>
                </a:solidFill>
              </a:rPr>
              <a:t>  </a:t>
            </a:r>
            <a:r>
              <a:rPr lang="ru-RU" sz="1800" dirty="0" smtClean="0">
                <a:solidFill>
                  <a:schemeClr val="tx1">
                    <a:lumMod val="95000"/>
                    <a:lumOff val="5000"/>
                  </a:schemeClr>
                </a:solidFill>
              </a:rPr>
              <a:t>картинной галереи  курфюрст</a:t>
            </a:r>
            <a:r>
              <a:rPr lang="en-US" sz="1800" dirty="0" smtClean="0">
                <a:solidFill>
                  <a:schemeClr val="tx1">
                    <a:lumMod val="95000"/>
                    <a:lumOff val="5000"/>
                  </a:schemeClr>
                </a:solidFill>
              </a:rPr>
              <a:t> </a:t>
            </a:r>
            <a:r>
              <a:rPr lang="ru-RU" sz="1800" dirty="0" smtClean="0">
                <a:solidFill>
                  <a:schemeClr val="tx1">
                    <a:lumMod val="95000"/>
                    <a:lumOff val="5000"/>
                  </a:schemeClr>
                </a:solidFill>
              </a:rPr>
              <a:t> Саксонии Фридрих III Мудрый).</a:t>
            </a:r>
            <a:endParaRPr lang="de-DE" sz="1800" dirty="0" smtClean="0"/>
          </a:p>
        </p:txBody>
      </p:sp>
      <p:pic>
        <p:nvPicPr>
          <p:cNvPr id="4" name="Picture 2"/>
          <p:cNvPicPr>
            <a:picLocks noChangeAspect="1" noChangeArrowheads="1"/>
          </p:cNvPicPr>
          <p:nvPr/>
        </p:nvPicPr>
        <p:blipFill>
          <a:blip r:embed="rId3" cstate="print"/>
          <a:srcRect/>
          <a:stretch>
            <a:fillRect/>
          </a:stretch>
        </p:blipFill>
        <p:spPr bwMode="auto">
          <a:xfrm>
            <a:off x="5143504" y="1714488"/>
            <a:ext cx="3319460" cy="4319094"/>
          </a:xfrm>
          <a:prstGeom prst="rect">
            <a:avLst/>
          </a:prstGeom>
          <a:noFill/>
          <a:ln w="9525">
            <a:noFill/>
            <a:miter lim="800000"/>
            <a:headEnd/>
            <a:tailEnd/>
          </a:ln>
          <a:effectLst/>
        </p:spPr>
      </p:pic>
    </p:spTree>
  </p:cSld>
  <p:clrMapOvr>
    <a:masterClrMapping/>
  </p:clrMapOvr>
  <p:transition spd="med">
    <p:split orient="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464</TotalTime>
  <Words>478</Words>
  <Application>Microsoft Office PowerPoint</Application>
  <PresentationFormat>Экран (4:3)</PresentationFormat>
  <Paragraphs>49</Paragraphs>
  <Slides>31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Поток</vt:lpstr>
      <vt:lpstr> </vt:lpstr>
      <vt:lpstr>Слайд 2</vt:lpstr>
      <vt:lpstr>Слайд 3</vt:lpstr>
      <vt:lpstr>Der griechische Arzt Hippokrates</vt:lpstr>
      <vt:lpstr>Слайд 5</vt:lpstr>
      <vt:lpstr>                                  Z W I N G E R</vt:lpstr>
      <vt:lpstr>Слайд 7</vt:lpstr>
      <vt:lpstr>Dresden befindet sich an der Eibe (Zwinger)</vt:lpstr>
      <vt:lpstr>Слайд 9</vt:lpstr>
      <vt:lpstr>Слайд 10</vt:lpstr>
      <vt:lpstr>Einer der Säle der Dresdener Gemäldegalerie</vt:lpstr>
      <vt:lpstr>Слайд 12</vt:lpstr>
      <vt:lpstr>„ Die Sixtinische Madonna „</vt:lpstr>
      <vt:lpstr>Слайд 14</vt:lpstr>
      <vt:lpstr>Слайд 15</vt:lpstr>
      <vt:lpstr>Adrian Ludwig Richter «Die Hochzeitsprozession in der Frühlingslandschaft» 1847г.</vt:lpstr>
      <vt:lpstr>1755 Pirny seitens Kopiza. Das Detail. Dschowani Antonio Kanaletto</vt:lpstr>
      <vt:lpstr>B.Pinturikko. "Das Porträt des Jungen"</vt:lpstr>
      <vt:lpstr>Слайд 19</vt:lpstr>
      <vt:lpstr> Louis de Silvestre (1675–1760) August der Starke</vt:lpstr>
      <vt:lpstr>Jan Dawids de  Hem</vt:lpstr>
      <vt:lpstr>Слайд 22</vt:lpstr>
      <vt:lpstr>Слайд 23</vt:lpstr>
      <vt:lpstr>Слайд 24</vt:lpstr>
      <vt:lpstr>Слайд 25</vt:lpstr>
      <vt:lpstr>Слайд 26</vt:lpstr>
      <vt:lpstr>Слайд 27</vt:lpstr>
      <vt:lpstr>Слайд 28</vt:lpstr>
      <vt:lpstr>Слайд 29</vt:lpstr>
      <vt:lpstr>Слайд 30</vt:lpstr>
      <vt:lpstr> </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Админ</cp:lastModifiedBy>
  <cp:revision>44</cp:revision>
  <dcterms:created xsi:type="dcterms:W3CDTF">2011-01-07T10:37:57Z</dcterms:created>
  <dcterms:modified xsi:type="dcterms:W3CDTF">2015-01-19T10:21:37Z</dcterms:modified>
</cp:coreProperties>
</file>